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1" r:id="rId1"/>
  </p:sldMasterIdLst>
  <p:notesMasterIdLst>
    <p:notesMasterId r:id="rId49"/>
  </p:notesMasterIdLst>
  <p:sldIdLst>
    <p:sldId id="257" r:id="rId2"/>
    <p:sldId id="258" r:id="rId3"/>
    <p:sldId id="259" r:id="rId4"/>
    <p:sldId id="281" r:id="rId5"/>
    <p:sldId id="266" r:id="rId6"/>
    <p:sldId id="282" r:id="rId7"/>
    <p:sldId id="267" r:id="rId8"/>
    <p:sldId id="269" r:id="rId9"/>
    <p:sldId id="272" r:id="rId10"/>
    <p:sldId id="270" r:id="rId11"/>
    <p:sldId id="273" r:id="rId12"/>
    <p:sldId id="260" r:id="rId13"/>
    <p:sldId id="262" r:id="rId14"/>
    <p:sldId id="263" r:id="rId15"/>
    <p:sldId id="276" r:id="rId16"/>
    <p:sldId id="277" r:id="rId17"/>
    <p:sldId id="278" r:id="rId18"/>
    <p:sldId id="279" r:id="rId19"/>
    <p:sldId id="280" r:id="rId20"/>
    <p:sldId id="271" r:id="rId21"/>
    <p:sldId id="264" r:id="rId22"/>
    <p:sldId id="290" r:id="rId23"/>
    <p:sldId id="295" r:id="rId24"/>
    <p:sldId id="296" r:id="rId25"/>
    <p:sldId id="292" r:id="rId26"/>
    <p:sldId id="291" r:id="rId27"/>
    <p:sldId id="300" r:id="rId28"/>
    <p:sldId id="301" r:id="rId29"/>
    <p:sldId id="298" r:id="rId30"/>
    <p:sldId id="299" r:id="rId31"/>
    <p:sldId id="297" r:id="rId32"/>
    <p:sldId id="283" r:id="rId33"/>
    <p:sldId id="284" r:id="rId34"/>
    <p:sldId id="285" r:id="rId35"/>
    <p:sldId id="286" r:id="rId36"/>
    <p:sldId id="287" r:id="rId37"/>
    <p:sldId id="288" r:id="rId38"/>
    <p:sldId id="289" r:id="rId39"/>
    <p:sldId id="302" r:id="rId40"/>
    <p:sldId id="303" r:id="rId41"/>
    <p:sldId id="304" r:id="rId42"/>
    <p:sldId id="305" r:id="rId43"/>
    <p:sldId id="306" r:id="rId44"/>
    <p:sldId id="307" r:id="rId45"/>
    <p:sldId id="308" r:id="rId46"/>
    <p:sldId id="309" r:id="rId47"/>
    <p:sldId id="265" r:id="rId48"/>
  </p:sldIdLst>
  <p:sldSz cx="9144000" cy="5143500" type="screen16x9"/>
  <p:notesSz cx="6858000" cy="9144000"/>
  <p:embeddedFontLst>
    <p:embeddedFont>
      <p:font typeface="Calibri Light" panose="020F0302020204030204" pitchFamily="34" charset="0"/>
      <p:regular r:id="rId50"/>
      <p:italic r:id="rId51"/>
    </p:embeddedFont>
    <p:embeddedFont>
      <p:font typeface="Noto Sans" panose="020B0502040504020204" pitchFamily="34"/>
      <p:regular r:id="rId52"/>
      <p:bold r:id="rId53"/>
      <p:italic r:id="rId54"/>
      <p:boldItalic r:id="rId55"/>
    </p:embeddedFont>
    <p:embeddedFont>
      <p:font typeface="Verdana" panose="020B0604030504040204" pitchFamily="34" charset="0"/>
      <p:regular r:id="rId56"/>
      <p:bold r:id="rId57"/>
      <p:italic r:id="rId58"/>
      <p:boldItalic r:id="rId59"/>
    </p:embeddedFont>
    <p:embeddedFont>
      <p:font typeface="Georgia" panose="02040502050405020303" pitchFamily="18" charset="0"/>
      <p:regular r:id="rId60"/>
      <p:bold r:id="rId61"/>
      <p:italic r:id="rId62"/>
      <p:boldItalic r:id="rId63"/>
    </p:embeddedFont>
    <p:embeddedFont>
      <p:font typeface="Cambria" panose="02040503050406030204" pitchFamily="18" charset="0"/>
      <p:regular r:id="rId64"/>
      <p:bold r:id="rId65"/>
      <p:italic r:id="rId66"/>
      <p:boldItalic r:id="rId67"/>
    </p:embeddedFont>
    <p:embeddedFont>
      <p:font typeface="Inter" panose="020B0604020202020204" charset="0"/>
      <p:regular r:id="rId68"/>
      <p:bold r:id="rId69"/>
    </p:embeddedFont>
    <p:embeddedFont>
      <p:font typeface="Bodoni Moda" panose="020B0604020202020204" charset="0"/>
      <p:regular r:id="rId70"/>
      <p:bold r:id="rId71"/>
      <p:italic r:id="rId72"/>
      <p:boldItalic r:id="rId73"/>
    </p:embeddedFont>
    <p:embeddedFont>
      <p:font typeface="Inter Medium" panose="020B0604020202020204" charset="0"/>
      <p:regular r:id="rId74"/>
      <p:bold r:id="rId75"/>
    </p:embeddedFont>
    <p:embeddedFont>
      <p:font typeface="Bodoni Moda ExtraBold" panose="020B0604020202020204" charset="0"/>
      <p:bold r:id="rId76"/>
      <p:boldItalic r:id="rId77"/>
    </p:embeddedFont>
    <p:embeddedFont>
      <p:font typeface="Segoe UI" panose="020B0502040204020203"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455" autoAdjust="0"/>
  </p:normalViewPr>
  <p:slideViewPr>
    <p:cSldViewPr snapToGrid="0">
      <p:cViewPr varScale="1">
        <p:scale>
          <a:sx n="120" d="100"/>
          <a:sy n="120" d="100"/>
        </p:scale>
        <p:origin x="53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6" Type="http://schemas.openxmlformats.org/officeDocument/2006/relationships/font" Target="fonts/font27.fntdata"/><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 Target="slides/slide4.xml"/><Relationship Id="rId61" Type="http://schemas.openxmlformats.org/officeDocument/2006/relationships/font" Target="fonts/font12.fntdata"/><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SLIDES_API1776824193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SLIDES_API1776824193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SLIDES_API811182842_7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SLIDES_API811182842_7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013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SLIDES_API811182842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SLIDES_API811182842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149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SLIDES_API811182842_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SLIDES_API811182842_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9708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SLIDES_API811182842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SLIDES_API811182842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665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SLIDES_API1776824193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SLIDES_API1776824193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SLIDES_API1424143025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SLIDES_API1424143025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0749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SLIDES_API1424143025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SLIDES_API1424143025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1085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SLIDES_API1424143025_6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SLIDES_API1424143025_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1373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SLIDES_API1424143025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SLIDES_API1424143025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007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SLIDES_API1424143025_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SLIDES_API1424143025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0223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SLIDES_API1776824193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SLIDES_API1776824193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SLIDES_API1424143025_9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SLIDES_API1424143025_9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46348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SLIDES_API1424143025_1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SLIDES_API1424143025_1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73012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SLIDES_API1850588502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SLIDES_API1850588502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00861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SLIDES_API1850588502_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SLIDES_API1850588502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8778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SLIDES_API1850588502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SLIDES_API1850588502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24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SLIDES_API1850588502_6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SLIDES_API1850588502_6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9491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SLIDES_API1850588502_7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SLIDES_API1850588502_7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746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SLIDES_API1850588502_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SLIDES_API1850588502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315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SLIDES_API1850588502_9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SLIDES_API1850588502_9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3862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SLIDES_API1850588502_1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SLIDES_API1850588502_1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1578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SLIDES_API1776824193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SLIDES_API1776824193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SLIDES_API1776824193_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SLIDES_API1776824193_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SLIDES_API811182842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SLIDES_API811182842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9954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SLIDES_API811182842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SLIDES_API811182842_5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036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SLIDES_API1776824193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SLIDES_API1776824193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SLIDES_API1776824193_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SLIDES_API1776824193_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SLIDES_API1776824193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SLIDES_API1776824193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SLIDES_API811182842_6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SLIDES_API811182842_6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9931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Graphic Sans" type="title">
  <p:cSld name="TITLE">
    <p:bg>
      <p:bgPr>
        <a:solidFill>
          <a:schemeClr val="dk1"/>
        </a:solidFill>
        <a:effectLst/>
      </p:bgPr>
    </p:bg>
    <p:spTree>
      <p:nvGrpSpPr>
        <p:cNvPr id="1" name="Shape 205"/>
        <p:cNvGrpSpPr/>
        <p:nvPr/>
      </p:nvGrpSpPr>
      <p:grpSpPr>
        <a:xfrm>
          <a:off x="0" y="0"/>
          <a:ext cx="0" cy="0"/>
          <a:chOff x="0" y="0"/>
          <a:chExt cx="0" cy="0"/>
        </a:xfrm>
      </p:grpSpPr>
      <p:sp>
        <p:nvSpPr>
          <p:cNvPr id="206" name="Google Shape;206;p37"/>
          <p:cNvSpPr txBox="1">
            <a:spLocks noGrp="1"/>
          </p:cNvSpPr>
          <p:nvPr>
            <p:ph type="ctrTitle"/>
          </p:nvPr>
        </p:nvSpPr>
        <p:spPr>
          <a:xfrm>
            <a:off x="570225" y="1545450"/>
            <a:ext cx="5601900" cy="2052600"/>
          </a:xfrm>
          <a:prstGeom prst="rect">
            <a:avLst/>
          </a:prstGeom>
        </p:spPr>
        <p:txBody>
          <a:bodyPr spcFirstLastPara="1" wrap="square" lIns="0" tIns="91425" rIns="0" bIns="91425" anchor="ctr" anchorCtr="0">
            <a:normAutofit/>
          </a:bodyPr>
          <a:lstStyle>
            <a:lvl1pPr lvl="0">
              <a:lnSpc>
                <a:spcPct val="75000"/>
              </a:lnSpc>
              <a:spcBef>
                <a:spcPts val="0"/>
              </a:spcBef>
              <a:spcAft>
                <a:spcPts val="0"/>
              </a:spcAft>
              <a:buClr>
                <a:schemeClr val="lt1"/>
              </a:buClr>
              <a:buSzPts val="5200"/>
              <a:buNone/>
              <a:defRPr sz="5200">
                <a:solidFill>
                  <a:schemeClr val="lt1"/>
                </a:solidFill>
              </a:defRPr>
            </a:lvl1pPr>
            <a:lvl2pPr lvl="1">
              <a:lnSpc>
                <a:spcPct val="75000"/>
              </a:lnSpc>
              <a:spcBef>
                <a:spcPts val="0"/>
              </a:spcBef>
              <a:spcAft>
                <a:spcPts val="0"/>
              </a:spcAft>
              <a:buClr>
                <a:schemeClr val="lt1"/>
              </a:buClr>
              <a:buSzPts val="5200"/>
              <a:buNone/>
              <a:defRPr sz="5200">
                <a:solidFill>
                  <a:schemeClr val="lt1"/>
                </a:solidFill>
              </a:defRPr>
            </a:lvl2pPr>
            <a:lvl3pPr lvl="2">
              <a:lnSpc>
                <a:spcPct val="75000"/>
              </a:lnSpc>
              <a:spcBef>
                <a:spcPts val="0"/>
              </a:spcBef>
              <a:spcAft>
                <a:spcPts val="0"/>
              </a:spcAft>
              <a:buClr>
                <a:schemeClr val="lt1"/>
              </a:buClr>
              <a:buSzPts val="5200"/>
              <a:buNone/>
              <a:defRPr sz="5200">
                <a:solidFill>
                  <a:schemeClr val="lt1"/>
                </a:solidFill>
              </a:defRPr>
            </a:lvl3pPr>
            <a:lvl4pPr lvl="3">
              <a:lnSpc>
                <a:spcPct val="75000"/>
              </a:lnSpc>
              <a:spcBef>
                <a:spcPts val="0"/>
              </a:spcBef>
              <a:spcAft>
                <a:spcPts val="0"/>
              </a:spcAft>
              <a:buClr>
                <a:schemeClr val="lt1"/>
              </a:buClr>
              <a:buSzPts val="5200"/>
              <a:buNone/>
              <a:defRPr sz="5200">
                <a:solidFill>
                  <a:schemeClr val="lt1"/>
                </a:solidFill>
              </a:defRPr>
            </a:lvl4pPr>
            <a:lvl5pPr lvl="4">
              <a:lnSpc>
                <a:spcPct val="75000"/>
              </a:lnSpc>
              <a:spcBef>
                <a:spcPts val="0"/>
              </a:spcBef>
              <a:spcAft>
                <a:spcPts val="0"/>
              </a:spcAft>
              <a:buClr>
                <a:schemeClr val="lt1"/>
              </a:buClr>
              <a:buSzPts val="5200"/>
              <a:buNone/>
              <a:defRPr sz="5200">
                <a:solidFill>
                  <a:schemeClr val="lt1"/>
                </a:solidFill>
              </a:defRPr>
            </a:lvl5pPr>
            <a:lvl6pPr lvl="5">
              <a:lnSpc>
                <a:spcPct val="75000"/>
              </a:lnSpc>
              <a:spcBef>
                <a:spcPts val="0"/>
              </a:spcBef>
              <a:spcAft>
                <a:spcPts val="0"/>
              </a:spcAft>
              <a:buClr>
                <a:schemeClr val="lt1"/>
              </a:buClr>
              <a:buSzPts val="5200"/>
              <a:buNone/>
              <a:defRPr sz="5200">
                <a:solidFill>
                  <a:schemeClr val="lt1"/>
                </a:solidFill>
              </a:defRPr>
            </a:lvl6pPr>
            <a:lvl7pPr lvl="6">
              <a:lnSpc>
                <a:spcPct val="75000"/>
              </a:lnSpc>
              <a:spcBef>
                <a:spcPts val="0"/>
              </a:spcBef>
              <a:spcAft>
                <a:spcPts val="0"/>
              </a:spcAft>
              <a:buClr>
                <a:schemeClr val="lt1"/>
              </a:buClr>
              <a:buSzPts val="5200"/>
              <a:buNone/>
              <a:defRPr sz="5200">
                <a:solidFill>
                  <a:schemeClr val="lt1"/>
                </a:solidFill>
              </a:defRPr>
            </a:lvl7pPr>
            <a:lvl8pPr lvl="7">
              <a:lnSpc>
                <a:spcPct val="75000"/>
              </a:lnSpc>
              <a:spcBef>
                <a:spcPts val="0"/>
              </a:spcBef>
              <a:spcAft>
                <a:spcPts val="0"/>
              </a:spcAft>
              <a:buClr>
                <a:schemeClr val="lt1"/>
              </a:buClr>
              <a:buSzPts val="5200"/>
              <a:buNone/>
              <a:defRPr sz="5200">
                <a:solidFill>
                  <a:schemeClr val="lt1"/>
                </a:solidFill>
              </a:defRPr>
            </a:lvl8pPr>
            <a:lvl9pPr lvl="8">
              <a:lnSpc>
                <a:spcPct val="75000"/>
              </a:lnSpc>
              <a:spcBef>
                <a:spcPts val="0"/>
              </a:spcBef>
              <a:spcAft>
                <a:spcPts val="0"/>
              </a:spcAft>
              <a:buClr>
                <a:schemeClr val="lt1"/>
              </a:buClr>
              <a:buSzPts val="5200"/>
              <a:buNone/>
              <a:defRPr sz="5200">
                <a:solidFill>
                  <a:schemeClr val="lt1"/>
                </a:solidFill>
              </a:defRPr>
            </a:lvl9pPr>
          </a:lstStyle>
          <a:p>
            <a:endParaRPr/>
          </a:p>
        </p:txBody>
      </p:sp>
      <p:sp>
        <p:nvSpPr>
          <p:cNvPr id="207" name="Google Shape;207;p37"/>
          <p:cNvSpPr txBox="1">
            <a:spLocks noGrp="1"/>
          </p:cNvSpPr>
          <p:nvPr>
            <p:ph type="subTitle" idx="1"/>
          </p:nvPr>
        </p:nvSpPr>
        <p:spPr>
          <a:xfrm>
            <a:off x="914400" y="4120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
        <p:nvSpPr>
          <p:cNvPr id="208" name="Google Shape;208;p37"/>
          <p:cNvSpPr txBox="1">
            <a:spLocks noGrp="1"/>
          </p:cNvSpPr>
          <p:nvPr>
            <p:ph type="subTitle" idx="2"/>
          </p:nvPr>
        </p:nvSpPr>
        <p:spPr>
          <a:xfrm>
            <a:off x="914400" y="3502125"/>
            <a:ext cx="4680900" cy="451800"/>
          </a:xfrm>
          <a:prstGeom prst="rect">
            <a:avLst/>
          </a:prstGeom>
        </p:spPr>
        <p:txBody>
          <a:bodyPr spcFirstLastPara="1" wrap="square" lIns="91425" tIns="91425" rIns="91425" bIns="91425" anchor="b" anchorCtr="0">
            <a:normAutofit/>
          </a:bodyPr>
          <a:lstStyle>
            <a:lvl1pPr lvl="0">
              <a:lnSpc>
                <a:spcPct val="100000"/>
              </a:lnSpc>
              <a:spcBef>
                <a:spcPts val="0"/>
              </a:spcBef>
              <a:spcAft>
                <a:spcPts val="0"/>
              </a:spcAft>
              <a:buClr>
                <a:schemeClr val="lt1"/>
              </a:buClr>
              <a:buSzPts val="1400"/>
              <a:buFont typeface="Inter Medium"/>
              <a:buNone/>
              <a:defRPr>
                <a:solidFill>
                  <a:schemeClr val="lt1"/>
                </a:solidFill>
                <a:latin typeface="Inter Medium"/>
                <a:ea typeface="Inter Medium"/>
                <a:cs typeface="Inter Medium"/>
                <a:sym typeface="Inter Medium"/>
              </a:defRPr>
            </a:lvl1pPr>
            <a:lvl2pPr lvl="1">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2pPr>
            <a:lvl3pPr lvl="2">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3pPr>
            <a:lvl4pPr lvl="3">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4pPr>
            <a:lvl5pPr lvl="4">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5pPr>
            <a:lvl6pPr lvl="5">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6pPr>
            <a:lvl7pPr lvl="6">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7pPr>
            <a:lvl8pPr lvl="7">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8pPr>
            <a:lvl9pPr lvl="8">
              <a:lnSpc>
                <a:spcPct val="100000"/>
              </a:lnSpc>
              <a:spcBef>
                <a:spcPts val="0"/>
              </a:spcBef>
              <a:spcAft>
                <a:spcPts val="0"/>
              </a:spcAft>
              <a:buClr>
                <a:schemeClr val="lt1"/>
              </a:buClr>
              <a:buSzPts val="1800"/>
              <a:buFont typeface="Inter Medium"/>
              <a:buNone/>
              <a:defRPr sz="1800">
                <a:solidFill>
                  <a:schemeClr val="lt1"/>
                </a:solidFill>
                <a:latin typeface="Inter Medium"/>
                <a:ea typeface="Inter Medium"/>
                <a:cs typeface="Inter Medium"/>
                <a:sym typeface="Inter Medium"/>
              </a:defRPr>
            </a:lvl9pPr>
          </a:lstStyle>
          <a:p>
            <a:endParaRPr/>
          </a:p>
        </p:txBody>
      </p:sp>
    </p:spTree>
  </p:cSld>
  <p:clrMapOvr>
    <a:masterClrMapping/>
  </p:clrMapOvr>
  <p:timing>
    <p:tnLst>
      <p:par>
        <p:cTn id="1" dur="indefinite" restart="never" nodeType="tmRoot"/>
      </p:par>
    </p:tnLst>
  </p:timing>
  <p:extLst>
    <p:ext uri="{DCECCB84-F9BA-43D5-87BE-67443E8EF086}">
      <p15:sldGuideLst xmlns:p15="http://schemas.microsoft.com/office/powerpoint/2012/main">
        <p15:guide id="1" pos="576">
          <p15:clr>
            <a:srgbClr val="E46962"/>
          </p15:clr>
        </p15:guide>
        <p15:guide id="2" pos="5184">
          <p15:clr>
            <a:srgbClr val="E46962"/>
          </p15:clr>
        </p15:guide>
        <p15:guide id="3" orient="horz" pos="2880">
          <p15:clr>
            <a:srgbClr val="E46962"/>
          </p15:clr>
        </p15:guide>
        <p15:guide id="4" pos="3888">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8" name="Google Shape;248;p46"/>
          <p:cNvSpPr txBox="1">
            <a:spLocks noGrp="1"/>
          </p:cNvSpPr>
          <p:nvPr>
            <p:ph type="body" idx="1"/>
          </p:nvPr>
        </p:nvSpPr>
        <p:spPr>
          <a:xfrm>
            <a:off x="457200" y="1389600"/>
            <a:ext cx="56034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Font typeface="Inter"/>
              <a:buChar char="•"/>
              <a:defRPr sz="1200">
                <a:latin typeface="Inter"/>
                <a:ea typeface="Inter"/>
                <a:cs typeface="Inter"/>
                <a:sym typeface="Inter"/>
              </a:defRPr>
            </a:lvl1pPr>
            <a:lvl2pPr marL="914400" lvl="1" indent="-304800">
              <a:spcBef>
                <a:spcPts val="800"/>
              </a:spcBef>
              <a:spcAft>
                <a:spcPts val="0"/>
              </a:spcAft>
              <a:buSzPts val="1200"/>
              <a:buFont typeface="Inter"/>
              <a:buChar char="•"/>
              <a:defRPr sz="1200">
                <a:latin typeface="Inter"/>
                <a:ea typeface="Inter"/>
                <a:cs typeface="Inter"/>
                <a:sym typeface="Inter"/>
              </a:defRPr>
            </a:lvl2pPr>
            <a:lvl3pPr marL="1371600" lvl="2" indent="-304800">
              <a:spcBef>
                <a:spcPts val="800"/>
              </a:spcBef>
              <a:spcAft>
                <a:spcPts val="0"/>
              </a:spcAft>
              <a:buSzPts val="1200"/>
              <a:buFont typeface="Inter"/>
              <a:buChar char="•"/>
              <a:defRPr sz="1200">
                <a:latin typeface="Inter"/>
                <a:ea typeface="Inter"/>
                <a:cs typeface="Inter"/>
                <a:sym typeface="Inter"/>
              </a:defRPr>
            </a:lvl3pPr>
            <a:lvl4pPr marL="1828800" lvl="3" indent="-304800">
              <a:spcBef>
                <a:spcPts val="800"/>
              </a:spcBef>
              <a:spcAft>
                <a:spcPts val="0"/>
              </a:spcAft>
              <a:buSzPts val="1200"/>
              <a:buFont typeface="Inter"/>
              <a:buChar char="•"/>
              <a:defRPr sz="1200">
                <a:latin typeface="Inter"/>
                <a:ea typeface="Inter"/>
                <a:cs typeface="Inter"/>
                <a:sym typeface="Inter"/>
              </a:defRPr>
            </a:lvl4pPr>
            <a:lvl5pPr marL="2286000" lvl="4" indent="-304800">
              <a:spcBef>
                <a:spcPts val="800"/>
              </a:spcBef>
              <a:spcAft>
                <a:spcPts val="0"/>
              </a:spcAft>
              <a:buSzPts val="1200"/>
              <a:buFont typeface="Inter"/>
              <a:buChar char="•"/>
              <a:defRPr sz="1200">
                <a:latin typeface="Inter"/>
                <a:ea typeface="Inter"/>
                <a:cs typeface="Inter"/>
                <a:sym typeface="Inter"/>
              </a:defRPr>
            </a:lvl5pPr>
            <a:lvl6pPr marL="2743200" lvl="5" indent="-304800">
              <a:spcBef>
                <a:spcPts val="800"/>
              </a:spcBef>
              <a:spcAft>
                <a:spcPts val="0"/>
              </a:spcAft>
              <a:buSzPts val="1200"/>
              <a:buFont typeface="Inter"/>
              <a:buChar char="•"/>
              <a:defRPr sz="1200">
                <a:latin typeface="Inter"/>
                <a:ea typeface="Inter"/>
                <a:cs typeface="Inter"/>
                <a:sym typeface="Inter"/>
              </a:defRPr>
            </a:lvl6pPr>
            <a:lvl7pPr marL="3200400" lvl="6" indent="-304800">
              <a:spcBef>
                <a:spcPts val="800"/>
              </a:spcBef>
              <a:spcAft>
                <a:spcPts val="0"/>
              </a:spcAft>
              <a:buSzPts val="1200"/>
              <a:buFont typeface="Inter"/>
              <a:buChar char="•"/>
              <a:defRPr sz="1200">
                <a:latin typeface="Inter"/>
                <a:ea typeface="Inter"/>
                <a:cs typeface="Inter"/>
                <a:sym typeface="Inter"/>
              </a:defRPr>
            </a:lvl7pPr>
            <a:lvl8pPr marL="3657600" lvl="7" indent="-304800">
              <a:spcBef>
                <a:spcPts val="800"/>
              </a:spcBef>
              <a:spcAft>
                <a:spcPts val="0"/>
              </a:spcAft>
              <a:buSzPts val="1200"/>
              <a:buFont typeface="Inter"/>
              <a:buChar char="•"/>
              <a:defRPr sz="1200">
                <a:latin typeface="Inter"/>
                <a:ea typeface="Inter"/>
                <a:cs typeface="Inter"/>
                <a:sym typeface="Inter"/>
              </a:defRPr>
            </a:lvl8pPr>
            <a:lvl9pPr marL="4114800" lvl="8" indent="-304800">
              <a:spcBef>
                <a:spcPts val="800"/>
              </a:spcBef>
              <a:spcAft>
                <a:spcPts val="800"/>
              </a:spcAft>
              <a:buSzPts val="1200"/>
              <a:buFont typeface="Inter"/>
              <a:buChar char="•"/>
              <a:defRPr sz="1200">
                <a:latin typeface="Inter"/>
                <a:ea typeface="Inter"/>
                <a:cs typeface="Inter"/>
                <a:sym typeface="Inter"/>
              </a:defRPr>
            </a:lvl9pPr>
          </a:lstStyle>
          <a:p>
            <a:endParaRPr/>
          </a:p>
        </p:txBody>
      </p:sp>
      <p:sp>
        <p:nvSpPr>
          <p:cNvPr id="249" name="Google Shape;249;p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250"/>
        <p:cNvGrpSpPr/>
        <p:nvPr/>
      </p:nvGrpSpPr>
      <p:grpSpPr>
        <a:xfrm>
          <a:off x="0" y="0"/>
          <a:ext cx="0" cy="0"/>
          <a:chOff x="0" y="0"/>
          <a:chExt cx="0" cy="0"/>
        </a:xfrm>
      </p:grpSpPr>
      <p:sp>
        <p:nvSpPr>
          <p:cNvPr id="251" name="Google Shape;251;p47"/>
          <p:cNvSpPr txBox="1">
            <a:spLocks noGrp="1"/>
          </p:cNvSpPr>
          <p:nvPr>
            <p:ph type="title"/>
          </p:nvPr>
        </p:nvSpPr>
        <p:spPr>
          <a:xfrm>
            <a:off x="457200" y="219390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52" name="Google Shape;252;p4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7"/>
        <p:cNvGrpSpPr/>
        <p:nvPr/>
      </p:nvGrpSpPr>
      <p:grpSpPr>
        <a:xfrm>
          <a:off x="0" y="0"/>
          <a:ext cx="0" cy="0"/>
          <a:chOff x="0" y="0"/>
          <a:chExt cx="0" cy="0"/>
        </a:xfrm>
      </p:grpSpPr>
      <p:sp>
        <p:nvSpPr>
          <p:cNvPr id="258" name="Google Shape;258;p4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9"/>
          <p:cNvSpPr txBox="1">
            <a:spLocks noGrp="1"/>
          </p:cNvSpPr>
          <p:nvPr>
            <p:ph type="title"/>
          </p:nvPr>
        </p:nvSpPr>
        <p:spPr>
          <a:xfrm>
            <a:off x="265500" y="1233175"/>
            <a:ext cx="4045200" cy="1482300"/>
          </a:xfrm>
          <a:prstGeom prst="rect">
            <a:avLst/>
          </a:prstGeom>
        </p:spPr>
        <p:txBody>
          <a:bodyPr spcFirstLastPara="1" wrap="square" lIns="0" tIns="91425" rIns="0"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60" name="Google Shape;260;p4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61" name="Google Shape;261;p4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62" name="Google Shape;262;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3"/>
        <p:cNvGrpSpPr/>
        <p:nvPr/>
      </p:nvGrpSpPr>
      <p:grpSpPr>
        <a:xfrm>
          <a:off x="0" y="0"/>
          <a:ext cx="0" cy="0"/>
          <a:chOff x="0" y="0"/>
          <a:chExt cx="0" cy="0"/>
        </a:xfrm>
      </p:grpSpPr>
      <p:sp>
        <p:nvSpPr>
          <p:cNvPr id="264" name="Google Shape;264;p5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
        <p:nvSpPr>
          <p:cNvPr id="265" name="Google Shape;265;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6"/>
        <p:cNvGrpSpPr/>
        <p:nvPr/>
      </p:nvGrpSpPr>
      <p:grpSpPr>
        <a:xfrm>
          <a:off x="0" y="0"/>
          <a:ext cx="0" cy="0"/>
          <a:chOff x="0" y="0"/>
          <a:chExt cx="0" cy="0"/>
        </a:xfrm>
      </p:grpSpPr>
      <p:sp>
        <p:nvSpPr>
          <p:cNvPr id="267" name="Google Shape;267;p51"/>
          <p:cNvSpPr txBox="1">
            <a:spLocks noGrp="1"/>
          </p:cNvSpPr>
          <p:nvPr>
            <p:ph type="title" hasCustomPrompt="1"/>
          </p:nvPr>
        </p:nvSpPr>
        <p:spPr>
          <a:xfrm>
            <a:off x="311700" y="1106125"/>
            <a:ext cx="8520600" cy="1963500"/>
          </a:xfrm>
          <a:prstGeom prst="rect">
            <a:avLst/>
          </a:prstGeom>
        </p:spPr>
        <p:txBody>
          <a:bodyPr spcFirstLastPara="1" wrap="square" lIns="0" tIns="91425" rIns="0"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68" name="Google Shape;268;p5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800"/>
              </a:spcBef>
              <a:spcAft>
                <a:spcPts val="0"/>
              </a:spcAft>
              <a:buSzPts val="1400"/>
              <a:buChar char="•"/>
              <a:defRPr/>
            </a:lvl2pPr>
            <a:lvl3pPr marL="1371600" lvl="2" indent="-317500" algn="ctr">
              <a:spcBef>
                <a:spcPts val="800"/>
              </a:spcBef>
              <a:spcAft>
                <a:spcPts val="0"/>
              </a:spcAft>
              <a:buSzPts val="1400"/>
              <a:buChar char="•"/>
              <a:defRPr/>
            </a:lvl3pPr>
            <a:lvl4pPr marL="1828800" lvl="3" indent="-317500" algn="ctr">
              <a:spcBef>
                <a:spcPts val="800"/>
              </a:spcBef>
              <a:spcAft>
                <a:spcPts val="0"/>
              </a:spcAft>
              <a:buSzPts val="1400"/>
              <a:buChar char="•"/>
              <a:defRPr/>
            </a:lvl4pPr>
            <a:lvl5pPr marL="2286000" lvl="4" indent="-317500" algn="ctr">
              <a:spcBef>
                <a:spcPts val="800"/>
              </a:spcBef>
              <a:spcAft>
                <a:spcPts val="0"/>
              </a:spcAft>
              <a:buSzPts val="1400"/>
              <a:buChar char="•"/>
              <a:defRPr/>
            </a:lvl5pPr>
            <a:lvl6pPr marL="2743200" lvl="5" indent="-317500" algn="ctr">
              <a:spcBef>
                <a:spcPts val="800"/>
              </a:spcBef>
              <a:spcAft>
                <a:spcPts val="0"/>
              </a:spcAft>
              <a:buSzPts val="1400"/>
              <a:buChar char="•"/>
              <a:defRPr/>
            </a:lvl6pPr>
            <a:lvl7pPr marL="3200400" lvl="6" indent="-317500" algn="ctr">
              <a:spcBef>
                <a:spcPts val="800"/>
              </a:spcBef>
              <a:spcAft>
                <a:spcPts val="0"/>
              </a:spcAft>
              <a:buSzPts val="1400"/>
              <a:buChar char="•"/>
              <a:defRPr/>
            </a:lvl7pPr>
            <a:lvl8pPr marL="3657600" lvl="7" indent="-317500" algn="ctr">
              <a:spcBef>
                <a:spcPts val="800"/>
              </a:spcBef>
              <a:spcAft>
                <a:spcPts val="0"/>
              </a:spcAft>
              <a:buSzPts val="1400"/>
              <a:buChar char="•"/>
              <a:defRPr/>
            </a:lvl8pPr>
            <a:lvl9pPr marL="4114800" lvl="8" indent="-317500" algn="ctr">
              <a:spcBef>
                <a:spcPts val="800"/>
              </a:spcBef>
              <a:spcAft>
                <a:spcPts val="800"/>
              </a:spcAft>
              <a:buSzPts val="1400"/>
              <a:buChar char="•"/>
              <a:defRPr/>
            </a:lvl9pPr>
          </a:lstStyle>
          <a:p>
            <a:endParaRPr/>
          </a:p>
        </p:txBody>
      </p:sp>
      <p:sp>
        <p:nvSpPr>
          <p:cNvPr id="269" name="Google Shape;269;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0"/>
        <p:cNvGrpSpPr/>
        <p:nvPr/>
      </p:nvGrpSpPr>
      <p:grpSpPr>
        <a:xfrm>
          <a:off x="0" y="0"/>
          <a:ext cx="0" cy="0"/>
          <a:chOff x="0" y="0"/>
          <a:chExt cx="0" cy="0"/>
        </a:xfrm>
      </p:grpSpPr>
      <p:sp>
        <p:nvSpPr>
          <p:cNvPr id="271" name="Google Shape;271;p5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ustom Layout 2">
  <p:cSld name="CUSTOM_3">
    <p:spTree>
      <p:nvGrpSpPr>
        <p:cNvPr id="1" name="Shape 272"/>
        <p:cNvGrpSpPr/>
        <p:nvPr/>
      </p:nvGrpSpPr>
      <p:grpSpPr>
        <a:xfrm>
          <a:off x="0" y="0"/>
          <a:ext cx="0" cy="0"/>
          <a:chOff x="0" y="0"/>
          <a:chExt cx="0" cy="0"/>
        </a:xfrm>
      </p:grpSpPr>
      <p:sp>
        <p:nvSpPr>
          <p:cNvPr id="273" name="Google Shape;273;p53"/>
          <p:cNvSpPr txBox="1">
            <a:spLocks noGrp="1"/>
          </p:cNvSpPr>
          <p:nvPr>
            <p:ph type="body" idx="1"/>
          </p:nvPr>
        </p:nvSpPr>
        <p:spPr>
          <a:xfrm>
            <a:off x="457200" y="1293450"/>
            <a:ext cx="8229600" cy="32757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Clr>
                <a:schemeClr val="dk1"/>
              </a:buClr>
              <a:buSzPts val="1600"/>
              <a:buChar char="•"/>
              <a:defRPr sz="1600">
                <a:solidFill>
                  <a:schemeClr val="dk1"/>
                </a:solidFill>
              </a:defRPr>
            </a:lvl1pPr>
            <a:lvl2pPr marL="914400" lvl="1" indent="-330200">
              <a:spcBef>
                <a:spcPts val="1000"/>
              </a:spcBef>
              <a:spcAft>
                <a:spcPts val="0"/>
              </a:spcAft>
              <a:buClr>
                <a:schemeClr val="dk1"/>
              </a:buClr>
              <a:buSzPts val="1600"/>
              <a:buChar char="•"/>
              <a:defRPr sz="1600">
                <a:solidFill>
                  <a:schemeClr val="dk1"/>
                </a:solidFill>
              </a:defRPr>
            </a:lvl2pPr>
            <a:lvl3pPr marL="1371600" lvl="2" indent="-330200">
              <a:spcBef>
                <a:spcPts val="1000"/>
              </a:spcBef>
              <a:spcAft>
                <a:spcPts val="0"/>
              </a:spcAft>
              <a:buClr>
                <a:schemeClr val="dk1"/>
              </a:buClr>
              <a:buSzPts val="1600"/>
              <a:buChar char="•"/>
              <a:defRPr sz="1600">
                <a:solidFill>
                  <a:schemeClr val="dk1"/>
                </a:solidFill>
              </a:defRPr>
            </a:lvl3pPr>
            <a:lvl4pPr marL="1828800" lvl="3" indent="-330200">
              <a:spcBef>
                <a:spcPts val="1000"/>
              </a:spcBef>
              <a:spcAft>
                <a:spcPts val="0"/>
              </a:spcAft>
              <a:buClr>
                <a:schemeClr val="dk1"/>
              </a:buClr>
              <a:buSzPts val="1600"/>
              <a:buChar char="•"/>
              <a:defRPr sz="1600">
                <a:solidFill>
                  <a:schemeClr val="dk1"/>
                </a:solidFill>
              </a:defRPr>
            </a:lvl4pPr>
            <a:lvl5pPr marL="2286000" lvl="4" indent="-330200">
              <a:spcBef>
                <a:spcPts val="1000"/>
              </a:spcBef>
              <a:spcAft>
                <a:spcPts val="0"/>
              </a:spcAft>
              <a:buClr>
                <a:schemeClr val="dk1"/>
              </a:buClr>
              <a:buSzPts val="1600"/>
              <a:buChar char="•"/>
              <a:defRPr sz="1600">
                <a:solidFill>
                  <a:schemeClr val="dk1"/>
                </a:solidFill>
              </a:defRPr>
            </a:lvl5pPr>
            <a:lvl6pPr marL="2743200" lvl="5" indent="-330200">
              <a:spcBef>
                <a:spcPts val="1000"/>
              </a:spcBef>
              <a:spcAft>
                <a:spcPts val="0"/>
              </a:spcAft>
              <a:buClr>
                <a:schemeClr val="dk1"/>
              </a:buClr>
              <a:buSzPts val="1600"/>
              <a:buChar char="•"/>
              <a:defRPr sz="1600">
                <a:solidFill>
                  <a:schemeClr val="dk1"/>
                </a:solidFill>
              </a:defRPr>
            </a:lvl6pPr>
            <a:lvl7pPr marL="3200400" lvl="6" indent="-330200">
              <a:spcBef>
                <a:spcPts val="1000"/>
              </a:spcBef>
              <a:spcAft>
                <a:spcPts val="0"/>
              </a:spcAft>
              <a:buClr>
                <a:schemeClr val="dk1"/>
              </a:buClr>
              <a:buSzPts val="1600"/>
              <a:buChar char="•"/>
              <a:defRPr sz="1600">
                <a:solidFill>
                  <a:schemeClr val="dk1"/>
                </a:solidFill>
              </a:defRPr>
            </a:lvl7pPr>
            <a:lvl8pPr marL="3657600" lvl="7" indent="-330200">
              <a:spcBef>
                <a:spcPts val="1000"/>
              </a:spcBef>
              <a:spcAft>
                <a:spcPts val="0"/>
              </a:spcAft>
              <a:buClr>
                <a:schemeClr val="dk1"/>
              </a:buClr>
              <a:buSzPts val="1600"/>
              <a:buChar char="•"/>
              <a:defRPr sz="1600">
                <a:solidFill>
                  <a:schemeClr val="dk1"/>
                </a:solidFill>
              </a:defRPr>
            </a:lvl8pPr>
            <a:lvl9pPr marL="4114800" lvl="8" indent="-330200">
              <a:spcBef>
                <a:spcPts val="1000"/>
              </a:spcBef>
              <a:spcAft>
                <a:spcPts val="1000"/>
              </a:spcAft>
              <a:buClr>
                <a:schemeClr val="dk1"/>
              </a:buClr>
              <a:buSzPts val="1600"/>
              <a:buChar char="•"/>
              <a:defRPr sz="1600">
                <a:solidFill>
                  <a:schemeClr val="dk1"/>
                </a:solidFill>
              </a:defRPr>
            </a:lvl9pPr>
          </a:lstStyle>
          <a:p>
            <a:endParaRPr/>
          </a:p>
        </p:txBody>
      </p:sp>
      <p:sp>
        <p:nvSpPr>
          <p:cNvPr id="274" name="Google Shape;274;p53"/>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section-2">
  <p:cSld name="CUSTOM_3_2_1_1_1_1_1">
    <p:bg>
      <p:bgPr>
        <a:solidFill>
          <a:schemeClr val="lt1"/>
        </a:solidFill>
        <a:effectLst/>
      </p:bgPr>
    </p:bg>
    <p:spTree>
      <p:nvGrpSpPr>
        <p:cNvPr id="1" name="Shape 275"/>
        <p:cNvGrpSpPr/>
        <p:nvPr/>
      </p:nvGrpSpPr>
      <p:grpSpPr>
        <a:xfrm>
          <a:off x="0" y="0"/>
          <a:ext cx="0" cy="0"/>
          <a:chOff x="0" y="0"/>
          <a:chExt cx="0" cy="0"/>
        </a:xfrm>
      </p:grpSpPr>
      <p:sp>
        <p:nvSpPr>
          <p:cNvPr id="276" name="Google Shape;276;p54"/>
          <p:cNvSpPr txBox="1">
            <a:spLocks noGrp="1"/>
          </p:cNvSpPr>
          <p:nvPr>
            <p:ph type="body" idx="1"/>
          </p:nvPr>
        </p:nvSpPr>
        <p:spPr>
          <a:xfrm>
            <a:off x="4572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77" name="Google Shape;277;p54"/>
          <p:cNvSpPr txBox="1">
            <a:spLocks noGrp="1"/>
          </p:cNvSpPr>
          <p:nvPr>
            <p:ph type="subTitle" idx="2"/>
          </p:nvPr>
        </p:nvSpPr>
        <p:spPr>
          <a:xfrm>
            <a:off x="4572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78" name="Google Shape;278;p54"/>
          <p:cNvSpPr txBox="1">
            <a:spLocks noGrp="1"/>
          </p:cNvSpPr>
          <p:nvPr>
            <p:ph type="body" idx="3"/>
          </p:nvPr>
        </p:nvSpPr>
        <p:spPr>
          <a:xfrm>
            <a:off x="326895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79" name="Google Shape;279;p54"/>
          <p:cNvSpPr txBox="1">
            <a:spLocks noGrp="1"/>
          </p:cNvSpPr>
          <p:nvPr>
            <p:ph type="subTitle" idx="4"/>
          </p:nvPr>
        </p:nvSpPr>
        <p:spPr>
          <a:xfrm>
            <a:off x="326895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80" name="Google Shape;280;p54"/>
          <p:cNvSpPr txBox="1">
            <a:spLocks noGrp="1"/>
          </p:cNvSpPr>
          <p:nvPr>
            <p:ph type="body" idx="5"/>
          </p:nvPr>
        </p:nvSpPr>
        <p:spPr>
          <a:xfrm>
            <a:off x="6080700" y="2132925"/>
            <a:ext cx="2606100" cy="2439000"/>
          </a:xfrm>
          <a:prstGeom prst="rect">
            <a:avLst/>
          </a:prstGeom>
          <a:noFill/>
          <a:ln>
            <a:noFill/>
          </a:ln>
        </p:spPr>
        <p:txBody>
          <a:bodyPr spcFirstLastPara="1" wrap="square" lIns="137150" tIns="182875" rIns="137150" bIns="91425" anchor="t" anchorCtr="0">
            <a:normAutofit/>
          </a:bodyPr>
          <a:lstStyle>
            <a:lvl1pPr marL="457200" lvl="0" indent="-304800">
              <a:spcBef>
                <a:spcPts val="0"/>
              </a:spcBef>
              <a:spcAft>
                <a:spcPts val="0"/>
              </a:spcAft>
              <a:buClr>
                <a:schemeClr val="dk1"/>
              </a:buClr>
              <a:buSzPts val="1200"/>
              <a:buChar char="•"/>
              <a:defRPr sz="1200">
                <a:solidFill>
                  <a:schemeClr val="dk1"/>
                </a:solidFill>
              </a:defRPr>
            </a:lvl1pPr>
            <a:lvl2pPr marL="914400" lvl="1" indent="-304800">
              <a:spcBef>
                <a:spcPts val="1000"/>
              </a:spcBef>
              <a:spcAft>
                <a:spcPts val="0"/>
              </a:spcAft>
              <a:buClr>
                <a:schemeClr val="dk1"/>
              </a:buClr>
              <a:buSzPts val="1200"/>
              <a:buChar char="•"/>
              <a:defRPr sz="1200">
                <a:solidFill>
                  <a:schemeClr val="dk1"/>
                </a:solidFill>
              </a:defRPr>
            </a:lvl2pPr>
            <a:lvl3pPr marL="1371600" lvl="2" indent="-304800">
              <a:spcBef>
                <a:spcPts val="1000"/>
              </a:spcBef>
              <a:spcAft>
                <a:spcPts val="0"/>
              </a:spcAft>
              <a:buClr>
                <a:schemeClr val="dk1"/>
              </a:buClr>
              <a:buSzPts val="1200"/>
              <a:buChar char="•"/>
              <a:defRPr sz="1200">
                <a:solidFill>
                  <a:schemeClr val="dk1"/>
                </a:solidFill>
              </a:defRPr>
            </a:lvl3pPr>
            <a:lvl4pPr marL="1828800" lvl="3" indent="-304800">
              <a:spcBef>
                <a:spcPts val="1000"/>
              </a:spcBef>
              <a:spcAft>
                <a:spcPts val="0"/>
              </a:spcAft>
              <a:buClr>
                <a:schemeClr val="dk1"/>
              </a:buClr>
              <a:buSzPts val="1200"/>
              <a:buChar char="•"/>
              <a:defRPr sz="1200">
                <a:solidFill>
                  <a:schemeClr val="dk1"/>
                </a:solidFill>
              </a:defRPr>
            </a:lvl4pPr>
            <a:lvl5pPr marL="2286000" lvl="4" indent="-304800">
              <a:spcBef>
                <a:spcPts val="1000"/>
              </a:spcBef>
              <a:spcAft>
                <a:spcPts val="0"/>
              </a:spcAft>
              <a:buClr>
                <a:schemeClr val="dk1"/>
              </a:buClr>
              <a:buSzPts val="1200"/>
              <a:buChar char="•"/>
              <a:defRPr sz="1200">
                <a:solidFill>
                  <a:schemeClr val="dk1"/>
                </a:solidFill>
              </a:defRPr>
            </a:lvl5pPr>
            <a:lvl6pPr marL="2743200" lvl="5" indent="-304800">
              <a:spcBef>
                <a:spcPts val="1000"/>
              </a:spcBef>
              <a:spcAft>
                <a:spcPts val="0"/>
              </a:spcAft>
              <a:buClr>
                <a:schemeClr val="dk1"/>
              </a:buClr>
              <a:buSzPts val="1200"/>
              <a:buChar char="•"/>
              <a:defRPr sz="1200">
                <a:solidFill>
                  <a:schemeClr val="dk1"/>
                </a:solidFill>
              </a:defRPr>
            </a:lvl6pPr>
            <a:lvl7pPr marL="3200400" lvl="6" indent="-304800">
              <a:spcBef>
                <a:spcPts val="1000"/>
              </a:spcBef>
              <a:spcAft>
                <a:spcPts val="0"/>
              </a:spcAft>
              <a:buClr>
                <a:schemeClr val="dk1"/>
              </a:buClr>
              <a:buSzPts val="1200"/>
              <a:buChar char="•"/>
              <a:defRPr sz="1200">
                <a:solidFill>
                  <a:schemeClr val="dk1"/>
                </a:solidFill>
              </a:defRPr>
            </a:lvl7pPr>
            <a:lvl8pPr marL="3657600" lvl="7" indent="-304800">
              <a:spcBef>
                <a:spcPts val="1000"/>
              </a:spcBef>
              <a:spcAft>
                <a:spcPts val="0"/>
              </a:spcAft>
              <a:buClr>
                <a:schemeClr val="dk1"/>
              </a:buClr>
              <a:buSzPts val="1200"/>
              <a:buChar char="•"/>
              <a:defRPr sz="1200">
                <a:solidFill>
                  <a:schemeClr val="dk1"/>
                </a:solidFill>
              </a:defRPr>
            </a:lvl8pPr>
            <a:lvl9pPr marL="4114800" lvl="8" indent="-304800">
              <a:spcBef>
                <a:spcPts val="1000"/>
              </a:spcBef>
              <a:spcAft>
                <a:spcPts val="1000"/>
              </a:spcAft>
              <a:buClr>
                <a:schemeClr val="dk1"/>
              </a:buClr>
              <a:buSzPts val="1200"/>
              <a:buChar char="•"/>
              <a:defRPr sz="1200">
                <a:solidFill>
                  <a:schemeClr val="dk1"/>
                </a:solidFill>
              </a:defRPr>
            </a:lvl9pPr>
          </a:lstStyle>
          <a:p>
            <a:endParaRPr/>
          </a:p>
        </p:txBody>
      </p:sp>
      <p:sp>
        <p:nvSpPr>
          <p:cNvPr id="281" name="Google Shape;281;p54"/>
          <p:cNvSpPr txBox="1">
            <a:spLocks noGrp="1"/>
          </p:cNvSpPr>
          <p:nvPr>
            <p:ph type="subTitle" idx="6"/>
          </p:nvPr>
        </p:nvSpPr>
        <p:spPr>
          <a:xfrm>
            <a:off x="6080700" y="1477250"/>
            <a:ext cx="2606100" cy="531300"/>
          </a:xfrm>
          <a:prstGeom prst="rect">
            <a:avLst/>
          </a:prstGeom>
        </p:spPr>
        <p:txBody>
          <a:bodyPr spcFirstLastPara="1" wrap="square" lIns="137150" tIns="182875" rIns="137150" bIns="91425" anchor="t" anchorCtr="0">
            <a:normAutofit/>
          </a:bodyPr>
          <a:lstStyle>
            <a:lvl1pPr marL="0" marR="0" lvl="0" indent="0" algn="l">
              <a:lnSpc>
                <a:spcPct val="105000"/>
              </a:lnSpc>
              <a:spcBef>
                <a:spcPts val="0"/>
              </a:spcBef>
              <a:spcAft>
                <a:spcPts val="0"/>
              </a:spcAft>
              <a:buNone/>
              <a:defRPr sz="1600">
                <a:solidFill>
                  <a:schemeClr val="accent1"/>
                </a:solidFill>
              </a:defRPr>
            </a:lvl1pPr>
            <a:lvl2pPr lvl="1">
              <a:spcBef>
                <a:spcPts val="1000"/>
              </a:spcBef>
              <a:spcAft>
                <a:spcPts val="0"/>
              </a:spcAft>
              <a:buSzPts val="1400"/>
              <a:buNone/>
              <a:defRPr/>
            </a:lvl2pPr>
            <a:lvl3pPr lvl="2">
              <a:spcBef>
                <a:spcPts val="800"/>
              </a:spcBef>
              <a:spcAft>
                <a:spcPts val="0"/>
              </a:spcAft>
              <a:buSzPts val="1400"/>
              <a:buNone/>
              <a:defRPr/>
            </a:lvl3pPr>
            <a:lvl4pPr lvl="3">
              <a:spcBef>
                <a:spcPts val="800"/>
              </a:spcBef>
              <a:spcAft>
                <a:spcPts val="0"/>
              </a:spcAft>
              <a:buSzPts val="1400"/>
              <a:buNone/>
              <a:defRPr/>
            </a:lvl4pPr>
            <a:lvl5pPr lvl="4">
              <a:spcBef>
                <a:spcPts val="800"/>
              </a:spcBef>
              <a:spcAft>
                <a:spcPts val="0"/>
              </a:spcAft>
              <a:buSzPts val="1400"/>
              <a:buNone/>
              <a:defRPr/>
            </a:lvl5pPr>
            <a:lvl6pPr lvl="5">
              <a:spcBef>
                <a:spcPts val="800"/>
              </a:spcBef>
              <a:spcAft>
                <a:spcPts val="0"/>
              </a:spcAft>
              <a:buSzPts val="1400"/>
              <a:buNone/>
              <a:defRPr/>
            </a:lvl6pPr>
            <a:lvl7pPr lvl="6">
              <a:spcBef>
                <a:spcPts val="800"/>
              </a:spcBef>
              <a:spcAft>
                <a:spcPts val="0"/>
              </a:spcAft>
              <a:buSzPts val="1400"/>
              <a:buNone/>
              <a:defRPr/>
            </a:lvl7pPr>
            <a:lvl8pPr lvl="7">
              <a:spcBef>
                <a:spcPts val="800"/>
              </a:spcBef>
              <a:spcAft>
                <a:spcPts val="0"/>
              </a:spcAft>
              <a:buSzPts val="1400"/>
              <a:buNone/>
              <a:defRPr/>
            </a:lvl8pPr>
            <a:lvl9pPr lvl="8">
              <a:spcBef>
                <a:spcPts val="800"/>
              </a:spcBef>
              <a:spcAft>
                <a:spcPts val="800"/>
              </a:spcAft>
              <a:buSzPts val="1400"/>
              <a:buNone/>
              <a:defRPr/>
            </a:lvl9pPr>
          </a:lstStyle>
          <a:p>
            <a:endParaRPr/>
          </a:p>
        </p:txBody>
      </p:sp>
      <p:sp>
        <p:nvSpPr>
          <p:cNvPr id="282" name="Google Shape;282;p54"/>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94123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rgbClr val="17818B"/>
                </a:solidFill>
                <a:latin typeface="Cambria"/>
                <a:cs typeface="Cambria"/>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Cambria"/>
                <a:cs typeface="Cambr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7/23/2024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1823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09"/>
        <p:cNvGrpSpPr/>
        <p:nvPr/>
      </p:nvGrpSpPr>
      <p:grpSpPr>
        <a:xfrm>
          <a:off x="0" y="0"/>
          <a:ext cx="0" cy="0"/>
          <a:chOff x="0" y="0"/>
          <a:chExt cx="0" cy="0"/>
        </a:xfrm>
      </p:grpSpPr>
      <p:sp>
        <p:nvSpPr>
          <p:cNvPr id="210" name="Google Shape;210;p38"/>
          <p:cNvSpPr txBox="1">
            <a:spLocks noGrp="1"/>
          </p:cNvSpPr>
          <p:nvPr>
            <p:ph type="title"/>
          </p:nvPr>
        </p:nvSpPr>
        <p:spPr>
          <a:xfrm>
            <a:off x="311700" y="2150850"/>
            <a:ext cx="8520600" cy="841800"/>
          </a:xfrm>
          <a:prstGeom prst="rect">
            <a:avLst/>
          </a:prstGeom>
        </p:spPr>
        <p:txBody>
          <a:bodyPr spcFirstLastPara="1" wrap="square" lIns="0" tIns="91425" rIns="0"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1" name="Google Shape;211;p3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2"/>
        <p:cNvGrpSpPr/>
        <p:nvPr/>
      </p:nvGrpSpPr>
      <p:grpSpPr>
        <a:xfrm>
          <a:off x="0" y="0"/>
          <a:ext cx="0" cy="0"/>
          <a:chOff x="0" y="0"/>
          <a:chExt cx="0" cy="0"/>
        </a:xfrm>
      </p:grpSpPr>
      <p:sp>
        <p:nvSpPr>
          <p:cNvPr id="213" name="Google Shape;213;p39"/>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4" name="Google Shape;214;p39"/>
          <p:cNvSpPr txBox="1">
            <a:spLocks noGrp="1"/>
          </p:cNvSpPr>
          <p:nvPr>
            <p:ph type="body" idx="1"/>
          </p:nvPr>
        </p:nvSpPr>
        <p:spPr>
          <a:xfrm>
            <a:off x="457200" y="915600"/>
            <a:ext cx="5709600" cy="3653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17500">
              <a:spcBef>
                <a:spcPts val="800"/>
              </a:spcBef>
              <a:spcAft>
                <a:spcPts val="0"/>
              </a:spcAft>
              <a:buSzPts val="1400"/>
              <a:buChar char="•"/>
              <a:defRPr/>
            </a:lvl2pPr>
            <a:lvl3pPr marL="1371600" lvl="2" indent="-317500">
              <a:spcBef>
                <a:spcPts val="800"/>
              </a:spcBef>
              <a:spcAft>
                <a:spcPts val="0"/>
              </a:spcAft>
              <a:buSzPts val="1400"/>
              <a:buChar char="•"/>
              <a:defRPr/>
            </a:lvl3pPr>
            <a:lvl4pPr marL="1828800" lvl="3" indent="-317500">
              <a:spcBef>
                <a:spcPts val="800"/>
              </a:spcBef>
              <a:spcAft>
                <a:spcPts val="0"/>
              </a:spcAft>
              <a:buSzPts val="1400"/>
              <a:buChar char="•"/>
              <a:defRPr/>
            </a:lvl4pPr>
            <a:lvl5pPr marL="2286000" lvl="4" indent="-317500">
              <a:spcBef>
                <a:spcPts val="800"/>
              </a:spcBef>
              <a:spcAft>
                <a:spcPts val="0"/>
              </a:spcAft>
              <a:buSzPts val="1400"/>
              <a:buChar char="•"/>
              <a:defRPr/>
            </a:lvl5pPr>
            <a:lvl6pPr marL="2743200" lvl="5" indent="-317500">
              <a:spcBef>
                <a:spcPts val="800"/>
              </a:spcBef>
              <a:spcAft>
                <a:spcPts val="0"/>
              </a:spcAft>
              <a:buSzPts val="1400"/>
              <a:buChar char="•"/>
              <a:defRPr/>
            </a:lvl6pPr>
            <a:lvl7pPr marL="3200400" lvl="6" indent="-317500">
              <a:spcBef>
                <a:spcPts val="800"/>
              </a:spcBef>
              <a:spcAft>
                <a:spcPts val="0"/>
              </a:spcAft>
              <a:buSzPts val="1400"/>
              <a:buChar char="•"/>
              <a:defRPr/>
            </a:lvl7pPr>
            <a:lvl8pPr marL="3657600" lvl="7" indent="-317500">
              <a:spcBef>
                <a:spcPts val="800"/>
              </a:spcBef>
              <a:spcAft>
                <a:spcPts val="0"/>
              </a:spcAft>
              <a:buSzPts val="1400"/>
              <a:buChar char="•"/>
              <a:defRPr/>
            </a:lvl8pPr>
            <a:lvl9pPr marL="4114800" lvl="8" indent="-317500">
              <a:spcBef>
                <a:spcPts val="800"/>
              </a:spcBef>
              <a:spcAft>
                <a:spcPts val="800"/>
              </a:spcAft>
              <a:buSzPts val="1400"/>
              <a:buChar char="•"/>
              <a:defRPr/>
            </a:lvl9pPr>
          </a:lstStyle>
          <a:p>
            <a:endParaRPr/>
          </a:p>
        </p:txBody>
      </p:sp>
      <p:sp>
        <p:nvSpPr>
          <p:cNvPr id="215" name="Google Shape;215;p3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1">
  <p:cSld name="TITLE_AND_BODY_2">
    <p:spTree>
      <p:nvGrpSpPr>
        <p:cNvPr id="1" name="Shape 216"/>
        <p:cNvGrpSpPr/>
        <p:nvPr/>
      </p:nvGrpSpPr>
      <p:grpSpPr>
        <a:xfrm>
          <a:off x="0" y="0"/>
          <a:ext cx="0" cy="0"/>
          <a:chOff x="0" y="0"/>
          <a:chExt cx="0" cy="0"/>
        </a:xfrm>
      </p:grpSpPr>
      <p:sp>
        <p:nvSpPr>
          <p:cNvPr id="217" name="Google Shape;217;p40"/>
          <p:cNvSpPr txBox="1">
            <a:spLocks noGrp="1"/>
          </p:cNvSpPr>
          <p:nvPr>
            <p:ph type="title"/>
          </p:nvPr>
        </p:nvSpPr>
        <p:spPr>
          <a:xfrm>
            <a:off x="457200" y="356200"/>
            <a:ext cx="52590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18" name="Google Shape;218;p40"/>
          <p:cNvSpPr txBox="1">
            <a:spLocks noGrp="1"/>
          </p:cNvSpPr>
          <p:nvPr>
            <p:ph type="body" idx="1"/>
          </p:nvPr>
        </p:nvSpPr>
        <p:spPr>
          <a:xfrm>
            <a:off x="457200" y="928900"/>
            <a:ext cx="5259000" cy="36534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19" name="Google Shape;219;p4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0" name="Google Shape;220;p40"/>
          <p:cNvSpPr>
            <a:spLocks noGrp="1"/>
          </p:cNvSpPr>
          <p:nvPr>
            <p:ph type="pic" idx="2"/>
          </p:nvPr>
        </p:nvSpPr>
        <p:spPr>
          <a:xfrm>
            <a:off x="6173525" y="-13300"/>
            <a:ext cx="2970600" cy="51567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1 2">
  <p:cSld name="TITLE_AND_BODY_2_2">
    <p:spTree>
      <p:nvGrpSpPr>
        <p:cNvPr id="1" name="Shape 221"/>
        <p:cNvGrpSpPr/>
        <p:nvPr/>
      </p:nvGrpSpPr>
      <p:grpSpPr>
        <a:xfrm>
          <a:off x="0" y="0"/>
          <a:ext cx="0" cy="0"/>
          <a:chOff x="0" y="0"/>
          <a:chExt cx="0" cy="0"/>
        </a:xfrm>
      </p:grpSpPr>
      <p:sp>
        <p:nvSpPr>
          <p:cNvPr id="222" name="Google Shape;222;p41"/>
          <p:cNvSpPr txBox="1">
            <a:spLocks noGrp="1"/>
          </p:cNvSpPr>
          <p:nvPr>
            <p:ph type="body" idx="1"/>
          </p:nvPr>
        </p:nvSpPr>
        <p:spPr>
          <a:xfrm>
            <a:off x="457200" y="1293450"/>
            <a:ext cx="5259000" cy="3288900"/>
          </a:xfrm>
          <a:prstGeom prst="rect">
            <a:avLst/>
          </a:prstGeom>
        </p:spPr>
        <p:txBody>
          <a:bodyPr spcFirstLastPara="1" wrap="square" lIns="0" tIns="91425" rIns="91425" bIns="91425" anchor="ctr" anchorCtr="0">
            <a:normAutofit/>
          </a:bodyPr>
          <a:lstStyle>
            <a:lvl1pPr marL="457200" lvl="0" indent="-317500">
              <a:spcBef>
                <a:spcPts val="0"/>
              </a:spcBef>
              <a:spcAft>
                <a:spcPts val="0"/>
              </a:spcAft>
              <a:buSzPts val="1400"/>
              <a:buChar char="•"/>
              <a:defRPr sz="1400"/>
            </a:lvl1pPr>
            <a:lvl2pPr marL="914400" lvl="1" indent="-317500">
              <a:spcBef>
                <a:spcPts val="1500"/>
              </a:spcBef>
              <a:spcAft>
                <a:spcPts val="0"/>
              </a:spcAft>
              <a:buSzPts val="1400"/>
              <a:buChar char="•"/>
              <a:defRPr/>
            </a:lvl2pPr>
            <a:lvl3pPr marL="1371600" lvl="2" indent="-317500">
              <a:spcBef>
                <a:spcPts val="1500"/>
              </a:spcBef>
              <a:spcAft>
                <a:spcPts val="0"/>
              </a:spcAft>
              <a:buSzPts val="1400"/>
              <a:buChar char="•"/>
              <a:defRPr/>
            </a:lvl3pPr>
            <a:lvl4pPr marL="1828800" lvl="3" indent="-317500">
              <a:spcBef>
                <a:spcPts val="1500"/>
              </a:spcBef>
              <a:spcAft>
                <a:spcPts val="0"/>
              </a:spcAft>
              <a:buSzPts val="1400"/>
              <a:buChar char="•"/>
              <a:defRPr/>
            </a:lvl4pPr>
            <a:lvl5pPr marL="2286000" lvl="4" indent="-317500">
              <a:spcBef>
                <a:spcPts val="1500"/>
              </a:spcBef>
              <a:spcAft>
                <a:spcPts val="0"/>
              </a:spcAft>
              <a:buSzPts val="1400"/>
              <a:buChar char="•"/>
              <a:defRPr/>
            </a:lvl5pPr>
            <a:lvl6pPr marL="2743200" lvl="5" indent="-317500">
              <a:spcBef>
                <a:spcPts val="1500"/>
              </a:spcBef>
              <a:spcAft>
                <a:spcPts val="0"/>
              </a:spcAft>
              <a:buSzPts val="1400"/>
              <a:buChar char="•"/>
              <a:defRPr/>
            </a:lvl6pPr>
            <a:lvl7pPr marL="3200400" lvl="6" indent="-317500">
              <a:spcBef>
                <a:spcPts val="1500"/>
              </a:spcBef>
              <a:spcAft>
                <a:spcPts val="0"/>
              </a:spcAft>
              <a:buSzPts val="1400"/>
              <a:buChar char="•"/>
              <a:defRPr/>
            </a:lvl7pPr>
            <a:lvl8pPr marL="3657600" lvl="7" indent="-317500">
              <a:spcBef>
                <a:spcPts val="1500"/>
              </a:spcBef>
              <a:spcAft>
                <a:spcPts val="0"/>
              </a:spcAft>
              <a:buSzPts val="1400"/>
              <a:buChar char="•"/>
              <a:defRPr/>
            </a:lvl8pPr>
            <a:lvl9pPr marL="4114800" lvl="8" indent="-317500">
              <a:spcBef>
                <a:spcPts val="1500"/>
              </a:spcBef>
              <a:spcAft>
                <a:spcPts val="1500"/>
              </a:spcAft>
              <a:buSzPts val="1400"/>
              <a:buChar char="•"/>
              <a:defRPr/>
            </a:lvl9pPr>
          </a:lstStyle>
          <a:p>
            <a:endParaRPr/>
          </a:p>
        </p:txBody>
      </p:sp>
      <p:sp>
        <p:nvSpPr>
          <p:cNvPr id="223" name="Google Shape;223;p4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4" name="Google Shape;224;p41"/>
          <p:cNvSpPr>
            <a:spLocks noGrp="1"/>
          </p:cNvSpPr>
          <p:nvPr>
            <p:ph type="pic" idx="2"/>
          </p:nvPr>
        </p:nvSpPr>
        <p:spPr>
          <a:xfrm>
            <a:off x="6173525" y="-13300"/>
            <a:ext cx="2970600" cy="5156700"/>
          </a:xfrm>
          <a:prstGeom prst="rect">
            <a:avLst/>
          </a:prstGeom>
          <a:noFill/>
          <a:ln>
            <a:noFill/>
          </a:ln>
        </p:spPr>
      </p:sp>
      <p:sp>
        <p:nvSpPr>
          <p:cNvPr id="225" name="Google Shape;225;p41"/>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1">
  <p:cSld name="TITLE_AND_BODY_2_1">
    <p:spTree>
      <p:nvGrpSpPr>
        <p:cNvPr id="1" name="Shape 226"/>
        <p:cNvGrpSpPr/>
        <p:nvPr/>
      </p:nvGrpSpPr>
      <p:grpSpPr>
        <a:xfrm>
          <a:off x="0" y="0"/>
          <a:ext cx="0" cy="0"/>
          <a:chOff x="0" y="0"/>
          <a:chExt cx="0" cy="0"/>
        </a:xfrm>
      </p:grpSpPr>
      <p:sp>
        <p:nvSpPr>
          <p:cNvPr id="227" name="Google Shape;227;p42"/>
          <p:cNvSpPr txBox="1">
            <a:spLocks noGrp="1"/>
          </p:cNvSpPr>
          <p:nvPr>
            <p:ph type="body" idx="1"/>
          </p:nvPr>
        </p:nvSpPr>
        <p:spPr>
          <a:xfrm>
            <a:off x="4572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28" name="Google Shape;228;p4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
        <p:nvSpPr>
          <p:cNvPr id="229" name="Google Shape;229;p42"/>
          <p:cNvSpPr txBox="1">
            <a:spLocks noGrp="1"/>
          </p:cNvSpPr>
          <p:nvPr>
            <p:ph type="title"/>
          </p:nvPr>
        </p:nvSpPr>
        <p:spPr>
          <a:xfrm>
            <a:off x="457200" y="537750"/>
            <a:ext cx="5603400" cy="755700"/>
          </a:xfrm>
          <a:prstGeom prst="rect">
            <a:avLst/>
          </a:prstGeom>
        </p:spPr>
        <p:txBody>
          <a:bodyPr spcFirstLastPara="1" wrap="square" lIns="0" tIns="91425" rIns="0" bIns="91425" anchor="ctr"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30" name="Google Shape;230;p42"/>
          <p:cNvSpPr txBox="1">
            <a:spLocks noGrp="1"/>
          </p:cNvSpPr>
          <p:nvPr>
            <p:ph type="body" idx="2"/>
          </p:nvPr>
        </p:nvSpPr>
        <p:spPr>
          <a:xfrm>
            <a:off x="31951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31" name="Google Shape;231;p42"/>
          <p:cNvSpPr txBox="1">
            <a:spLocks noGrp="1"/>
          </p:cNvSpPr>
          <p:nvPr>
            <p:ph type="body" idx="3"/>
          </p:nvPr>
        </p:nvSpPr>
        <p:spPr>
          <a:xfrm>
            <a:off x="5933000" y="1827475"/>
            <a:ext cx="2280600" cy="2754900"/>
          </a:xfrm>
          <a:prstGeom prst="rect">
            <a:avLst/>
          </a:prstGeom>
        </p:spPr>
        <p:txBody>
          <a:bodyPr spcFirstLastPara="1" wrap="square" lIns="0" tIns="91425" rIns="91425" bIns="91425" anchor="t" anchorCtr="0">
            <a:normAutofit/>
          </a:bodyPr>
          <a:lstStyle>
            <a:lvl1pPr marL="457200" lvl="0" indent="-304800">
              <a:lnSpc>
                <a:spcPct val="115000"/>
              </a:lnSpc>
              <a:spcBef>
                <a:spcPts val="0"/>
              </a:spcBef>
              <a:spcAft>
                <a:spcPts val="0"/>
              </a:spcAft>
              <a:buSzPts val="1200"/>
              <a:buChar char="•"/>
              <a:defRPr sz="1200"/>
            </a:lvl1pPr>
            <a:lvl2pPr marL="914400" lvl="1" indent="-304800">
              <a:lnSpc>
                <a:spcPct val="115000"/>
              </a:lnSpc>
              <a:spcBef>
                <a:spcPts val="800"/>
              </a:spcBef>
              <a:spcAft>
                <a:spcPts val="0"/>
              </a:spcAft>
              <a:buSzPts val="1200"/>
              <a:buChar char="•"/>
              <a:defRPr sz="1200"/>
            </a:lvl2pPr>
            <a:lvl3pPr marL="1371600" lvl="2" indent="-304800">
              <a:lnSpc>
                <a:spcPct val="115000"/>
              </a:lnSpc>
              <a:spcBef>
                <a:spcPts val="800"/>
              </a:spcBef>
              <a:spcAft>
                <a:spcPts val="0"/>
              </a:spcAft>
              <a:buSzPts val="1200"/>
              <a:buChar char="•"/>
              <a:defRPr sz="1200"/>
            </a:lvl3pPr>
            <a:lvl4pPr marL="1828800" lvl="3" indent="-304800">
              <a:lnSpc>
                <a:spcPct val="115000"/>
              </a:lnSpc>
              <a:spcBef>
                <a:spcPts val="800"/>
              </a:spcBef>
              <a:spcAft>
                <a:spcPts val="0"/>
              </a:spcAft>
              <a:buSzPts val="1200"/>
              <a:buChar char="•"/>
              <a:defRPr sz="1200"/>
            </a:lvl4pPr>
            <a:lvl5pPr marL="2286000" lvl="4" indent="-304800">
              <a:lnSpc>
                <a:spcPct val="115000"/>
              </a:lnSpc>
              <a:spcBef>
                <a:spcPts val="800"/>
              </a:spcBef>
              <a:spcAft>
                <a:spcPts val="0"/>
              </a:spcAft>
              <a:buSzPts val="1200"/>
              <a:buChar char="•"/>
              <a:defRPr sz="1200"/>
            </a:lvl5pPr>
            <a:lvl6pPr marL="2743200" lvl="5" indent="-304800">
              <a:lnSpc>
                <a:spcPct val="115000"/>
              </a:lnSpc>
              <a:spcBef>
                <a:spcPts val="800"/>
              </a:spcBef>
              <a:spcAft>
                <a:spcPts val="0"/>
              </a:spcAft>
              <a:buSzPts val="1200"/>
              <a:buChar char="•"/>
              <a:defRPr sz="1200"/>
            </a:lvl6pPr>
            <a:lvl7pPr marL="3200400" lvl="6" indent="-304800">
              <a:lnSpc>
                <a:spcPct val="115000"/>
              </a:lnSpc>
              <a:spcBef>
                <a:spcPts val="800"/>
              </a:spcBef>
              <a:spcAft>
                <a:spcPts val="0"/>
              </a:spcAft>
              <a:buSzPts val="1200"/>
              <a:buChar char="•"/>
              <a:defRPr sz="1200"/>
            </a:lvl7pPr>
            <a:lvl8pPr marL="3657600" lvl="7" indent="-304800">
              <a:lnSpc>
                <a:spcPct val="115000"/>
              </a:lnSpc>
              <a:spcBef>
                <a:spcPts val="800"/>
              </a:spcBef>
              <a:spcAft>
                <a:spcPts val="0"/>
              </a:spcAft>
              <a:buSzPts val="1200"/>
              <a:buChar char="•"/>
              <a:defRPr sz="1200"/>
            </a:lvl8pPr>
            <a:lvl9pPr marL="4114800" lvl="8" indent="-304800">
              <a:lnSpc>
                <a:spcPct val="115000"/>
              </a:lnSpc>
              <a:spcBef>
                <a:spcPts val="800"/>
              </a:spcBef>
              <a:spcAft>
                <a:spcPts val="800"/>
              </a:spcAft>
              <a:buSzPts val="1200"/>
              <a:buChar char="•"/>
              <a:defRPr sz="1200"/>
            </a:lvl9pPr>
          </a:lstStyle>
          <a:p>
            <a:endParaRPr/>
          </a:p>
        </p:txBody>
      </p:sp>
      <p:sp>
        <p:nvSpPr>
          <p:cNvPr id="232" name="Google Shape;232;p42"/>
          <p:cNvSpPr txBox="1">
            <a:spLocks noGrp="1"/>
          </p:cNvSpPr>
          <p:nvPr>
            <p:ph type="subTitle" idx="4"/>
          </p:nvPr>
        </p:nvSpPr>
        <p:spPr>
          <a:xfrm>
            <a:off x="45852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33" name="Google Shape;233;p42"/>
          <p:cNvSpPr txBox="1">
            <a:spLocks noGrp="1"/>
          </p:cNvSpPr>
          <p:nvPr>
            <p:ph type="subTitle" idx="5"/>
          </p:nvPr>
        </p:nvSpPr>
        <p:spPr>
          <a:xfrm>
            <a:off x="3195100"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
        <p:nvSpPr>
          <p:cNvPr id="234" name="Google Shape;234;p42"/>
          <p:cNvSpPr txBox="1">
            <a:spLocks noGrp="1"/>
          </p:cNvSpPr>
          <p:nvPr>
            <p:ph type="subTitle" idx="6"/>
          </p:nvPr>
        </p:nvSpPr>
        <p:spPr>
          <a:xfrm>
            <a:off x="5931675" y="1375575"/>
            <a:ext cx="2280600" cy="425400"/>
          </a:xfrm>
          <a:prstGeom prst="rect">
            <a:avLst/>
          </a:prstGeom>
        </p:spPr>
        <p:txBody>
          <a:bodyPr spcFirstLastPara="1" wrap="square" lIns="0" tIns="91425" rIns="91425" bIns="91425" anchor="t" anchorCtr="0">
            <a:normAutofit/>
          </a:bodyPr>
          <a:lstStyle>
            <a:lvl1pPr lvl="0">
              <a:spcBef>
                <a:spcPts val="0"/>
              </a:spcBef>
              <a:spcAft>
                <a:spcPts val="0"/>
              </a:spcAft>
              <a:buSzPts val="1400"/>
              <a:buFont typeface="Inter"/>
              <a:buNone/>
              <a:defRPr b="1">
                <a:latin typeface="Inter"/>
                <a:ea typeface="Inter"/>
                <a:cs typeface="Inter"/>
                <a:sym typeface="Inter"/>
              </a:defRPr>
            </a:lvl1pPr>
            <a:lvl2pPr lvl="1">
              <a:spcBef>
                <a:spcPts val="800"/>
              </a:spcBef>
              <a:spcAft>
                <a:spcPts val="0"/>
              </a:spcAft>
              <a:buSzPts val="1400"/>
              <a:buFont typeface="Inter"/>
              <a:buNone/>
              <a:defRPr b="1">
                <a:latin typeface="Inter"/>
                <a:ea typeface="Inter"/>
                <a:cs typeface="Inter"/>
                <a:sym typeface="Inter"/>
              </a:defRPr>
            </a:lvl2pPr>
            <a:lvl3pPr lvl="2">
              <a:spcBef>
                <a:spcPts val="800"/>
              </a:spcBef>
              <a:spcAft>
                <a:spcPts val="0"/>
              </a:spcAft>
              <a:buSzPts val="1400"/>
              <a:buFont typeface="Inter"/>
              <a:buNone/>
              <a:defRPr b="1">
                <a:latin typeface="Inter"/>
                <a:ea typeface="Inter"/>
                <a:cs typeface="Inter"/>
                <a:sym typeface="Inter"/>
              </a:defRPr>
            </a:lvl3pPr>
            <a:lvl4pPr lvl="3">
              <a:spcBef>
                <a:spcPts val="800"/>
              </a:spcBef>
              <a:spcAft>
                <a:spcPts val="0"/>
              </a:spcAft>
              <a:buSzPts val="1400"/>
              <a:buFont typeface="Inter"/>
              <a:buNone/>
              <a:defRPr b="1">
                <a:latin typeface="Inter"/>
                <a:ea typeface="Inter"/>
                <a:cs typeface="Inter"/>
                <a:sym typeface="Inter"/>
              </a:defRPr>
            </a:lvl4pPr>
            <a:lvl5pPr lvl="4">
              <a:spcBef>
                <a:spcPts val="800"/>
              </a:spcBef>
              <a:spcAft>
                <a:spcPts val="0"/>
              </a:spcAft>
              <a:buSzPts val="1400"/>
              <a:buFont typeface="Inter"/>
              <a:buNone/>
              <a:defRPr b="1">
                <a:latin typeface="Inter"/>
                <a:ea typeface="Inter"/>
                <a:cs typeface="Inter"/>
                <a:sym typeface="Inter"/>
              </a:defRPr>
            </a:lvl5pPr>
            <a:lvl6pPr lvl="5">
              <a:spcBef>
                <a:spcPts val="800"/>
              </a:spcBef>
              <a:spcAft>
                <a:spcPts val="0"/>
              </a:spcAft>
              <a:buSzPts val="1400"/>
              <a:buFont typeface="Inter"/>
              <a:buNone/>
              <a:defRPr b="1">
                <a:latin typeface="Inter"/>
                <a:ea typeface="Inter"/>
                <a:cs typeface="Inter"/>
                <a:sym typeface="Inter"/>
              </a:defRPr>
            </a:lvl6pPr>
            <a:lvl7pPr lvl="6">
              <a:spcBef>
                <a:spcPts val="800"/>
              </a:spcBef>
              <a:spcAft>
                <a:spcPts val="0"/>
              </a:spcAft>
              <a:buSzPts val="1400"/>
              <a:buFont typeface="Inter"/>
              <a:buNone/>
              <a:defRPr b="1">
                <a:latin typeface="Inter"/>
                <a:ea typeface="Inter"/>
                <a:cs typeface="Inter"/>
                <a:sym typeface="Inter"/>
              </a:defRPr>
            </a:lvl7pPr>
            <a:lvl8pPr lvl="7">
              <a:spcBef>
                <a:spcPts val="800"/>
              </a:spcBef>
              <a:spcAft>
                <a:spcPts val="0"/>
              </a:spcAft>
              <a:buSzPts val="1400"/>
              <a:buFont typeface="Inter"/>
              <a:buNone/>
              <a:defRPr b="1">
                <a:latin typeface="Inter"/>
                <a:ea typeface="Inter"/>
                <a:cs typeface="Inter"/>
                <a:sym typeface="Inter"/>
              </a:defRPr>
            </a:lvl8pPr>
            <a:lvl9pPr lvl="8">
              <a:spcBef>
                <a:spcPts val="800"/>
              </a:spcBef>
              <a:spcAft>
                <a:spcPts val="800"/>
              </a:spcAft>
              <a:buSzPts val="1400"/>
              <a:buFont typeface="Inter"/>
              <a:buNone/>
              <a:defRPr b="1">
                <a:latin typeface="Inter"/>
                <a:ea typeface="Inter"/>
                <a:cs typeface="Inter"/>
                <a:sym typeface="Inte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Agenda">
  <p:cSld name="TITLE_AND_BODY_1">
    <p:bg>
      <p:bgPr>
        <a:solidFill>
          <a:schemeClr val="dk1"/>
        </a:solidFill>
        <a:effectLst/>
      </p:bgPr>
    </p:bg>
    <p:spTree>
      <p:nvGrpSpPr>
        <p:cNvPr id="1" name="Shape 235"/>
        <p:cNvGrpSpPr/>
        <p:nvPr/>
      </p:nvGrpSpPr>
      <p:grpSpPr>
        <a:xfrm>
          <a:off x="0" y="0"/>
          <a:ext cx="0" cy="0"/>
          <a:chOff x="0" y="0"/>
          <a:chExt cx="0" cy="0"/>
        </a:xfrm>
      </p:grpSpPr>
      <p:sp>
        <p:nvSpPr>
          <p:cNvPr id="236" name="Google Shape;236;p43"/>
          <p:cNvSpPr txBox="1">
            <a:spLocks noGrp="1"/>
          </p:cNvSpPr>
          <p:nvPr>
            <p:ph type="body" idx="1"/>
          </p:nvPr>
        </p:nvSpPr>
        <p:spPr>
          <a:xfrm>
            <a:off x="910425" y="342900"/>
            <a:ext cx="7921800" cy="4226100"/>
          </a:xfrm>
          <a:prstGeom prst="rect">
            <a:avLst/>
          </a:prstGeom>
        </p:spPr>
        <p:txBody>
          <a:bodyPr spcFirstLastPara="1" wrap="square" lIns="91425" tIns="91425" rIns="91425" bIns="91425" anchor="ctr" anchorCtr="0">
            <a:normAutofit/>
          </a:bodyPr>
          <a:lstStyle>
            <a:lvl1pPr marL="457200" lvl="0" indent="-381000">
              <a:lnSpc>
                <a:spcPct val="200000"/>
              </a:lnSpc>
              <a:spcBef>
                <a:spcPts val="0"/>
              </a:spcBef>
              <a:spcAft>
                <a:spcPts val="0"/>
              </a:spcAft>
              <a:buClr>
                <a:schemeClr val="lt1"/>
              </a:buClr>
              <a:buSzPts val="2400"/>
              <a:buChar char="•"/>
              <a:defRPr sz="2400" b="1">
                <a:solidFill>
                  <a:schemeClr val="lt1"/>
                </a:solidFill>
              </a:defRPr>
            </a:lvl1pPr>
            <a:lvl2pPr marL="914400" lvl="1" indent="-381000">
              <a:lnSpc>
                <a:spcPct val="200000"/>
              </a:lnSpc>
              <a:spcBef>
                <a:spcPts val="800"/>
              </a:spcBef>
              <a:spcAft>
                <a:spcPts val="0"/>
              </a:spcAft>
              <a:buClr>
                <a:schemeClr val="lt1"/>
              </a:buClr>
              <a:buSzPts val="2400"/>
              <a:buChar char="•"/>
              <a:defRPr sz="2400" b="1">
                <a:solidFill>
                  <a:schemeClr val="lt1"/>
                </a:solidFill>
              </a:defRPr>
            </a:lvl2pPr>
            <a:lvl3pPr marL="1371600" lvl="2" indent="-381000">
              <a:lnSpc>
                <a:spcPct val="200000"/>
              </a:lnSpc>
              <a:spcBef>
                <a:spcPts val="800"/>
              </a:spcBef>
              <a:spcAft>
                <a:spcPts val="0"/>
              </a:spcAft>
              <a:buClr>
                <a:schemeClr val="lt1"/>
              </a:buClr>
              <a:buSzPts val="2400"/>
              <a:buChar char="•"/>
              <a:defRPr sz="2400" b="1">
                <a:solidFill>
                  <a:schemeClr val="lt1"/>
                </a:solidFill>
              </a:defRPr>
            </a:lvl3pPr>
            <a:lvl4pPr marL="1828800" lvl="3" indent="-381000">
              <a:lnSpc>
                <a:spcPct val="200000"/>
              </a:lnSpc>
              <a:spcBef>
                <a:spcPts val="800"/>
              </a:spcBef>
              <a:spcAft>
                <a:spcPts val="0"/>
              </a:spcAft>
              <a:buClr>
                <a:schemeClr val="lt1"/>
              </a:buClr>
              <a:buSzPts val="2400"/>
              <a:buChar char="•"/>
              <a:defRPr sz="2400" b="1">
                <a:solidFill>
                  <a:schemeClr val="lt1"/>
                </a:solidFill>
              </a:defRPr>
            </a:lvl4pPr>
            <a:lvl5pPr marL="2286000" lvl="4" indent="-381000">
              <a:lnSpc>
                <a:spcPct val="200000"/>
              </a:lnSpc>
              <a:spcBef>
                <a:spcPts val="800"/>
              </a:spcBef>
              <a:spcAft>
                <a:spcPts val="0"/>
              </a:spcAft>
              <a:buClr>
                <a:schemeClr val="lt1"/>
              </a:buClr>
              <a:buSzPts val="2400"/>
              <a:buChar char="•"/>
              <a:defRPr sz="2400" b="1">
                <a:solidFill>
                  <a:schemeClr val="lt1"/>
                </a:solidFill>
              </a:defRPr>
            </a:lvl5pPr>
            <a:lvl6pPr marL="2743200" lvl="5" indent="-381000">
              <a:lnSpc>
                <a:spcPct val="200000"/>
              </a:lnSpc>
              <a:spcBef>
                <a:spcPts val="800"/>
              </a:spcBef>
              <a:spcAft>
                <a:spcPts val="0"/>
              </a:spcAft>
              <a:buClr>
                <a:schemeClr val="lt1"/>
              </a:buClr>
              <a:buSzPts val="2400"/>
              <a:buChar char="•"/>
              <a:defRPr sz="2400" b="1">
                <a:solidFill>
                  <a:schemeClr val="lt1"/>
                </a:solidFill>
              </a:defRPr>
            </a:lvl6pPr>
            <a:lvl7pPr marL="3200400" lvl="6" indent="-381000">
              <a:lnSpc>
                <a:spcPct val="200000"/>
              </a:lnSpc>
              <a:spcBef>
                <a:spcPts val="800"/>
              </a:spcBef>
              <a:spcAft>
                <a:spcPts val="0"/>
              </a:spcAft>
              <a:buClr>
                <a:schemeClr val="lt1"/>
              </a:buClr>
              <a:buSzPts val="2400"/>
              <a:buChar char="•"/>
              <a:defRPr sz="2400" b="1">
                <a:solidFill>
                  <a:schemeClr val="lt1"/>
                </a:solidFill>
              </a:defRPr>
            </a:lvl7pPr>
            <a:lvl8pPr marL="3657600" lvl="7" indent="-381000">
              <a:lnSpc>
                <a:spcPct val="200000"/>
              </a:lnSpc>
              <a:spcBef>
                <a:spcPts val="800"/>
              </a:spcBef>
              <a:spcAft>
                <a:spcPts val="0"/>
              </a:spcAft>
              <a:buClr>
                <a:schemeClr val="lt1"/>
              </a:buClr>
              <a:buSzPts val="2400"/>
              <a:buChar char="•"/>
              <a:defRPr sz="2400" b="1">
                <a:solidFill>
                  <a:schemeClr val="lt1"/>
                </a:solidFill>
              </a:defRPr>
            </a:lvl8pPr>
            <a:lvl9pPr marL="4114800" lvl="8" indent="-381000">
              <a:lnSpc>
                <a:spcPct val="200000"/>
              </a:lnSpc>
              <a:spcBef>
                <a:spcPts val="800"/>
              </a:spcBef>
              <a:spcAft>
                <a:spcPts val="800"/>
              </a:spcAft>
              <a:buClr>
                <a:schemeClr val="lt1"/>
              </a:buClr>
              <a:buSzPts val="2400"/>
              <a:buChar char="•"/>
              <a:defRPr sz="2400" b="1">
                <a:solidFill>
                  <a:schemeClr val="lt1"/>
                </a:solidFill>
              </a:defRPr>
            </a:lvl9pPr>
          </a:lstStyle>
          <a:p>
            <a:endParaRPr/>
          </a:p>
        </p:txBody>
      </p:sp>
      <p:sp>
        <p:nvSpPr>
          <p:cNvPr id="237" name="Google Shape;237;p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8"/>
        <p:cNvGrpSpPr/>
        <p:nvPr/>
      </p:nvGrpSpPr>
      <p:grpSpPr>
        <a:xfrm>
          <a:off x="0" y="0"/>
          <a:ext cx="0" cy="0"/>
          <a:chOff x="0" y="0"/>
          <a:chExt cx="0" cy="0"/>
        </a:xfrm>
      </p:grpSpPr>
      <p:sp>
        <p:nvSpPr>
          <p:cNvPr id="239" name="Google Shape;239;p44"/>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0" name="Google Shape;240;p4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41" name="Google Shape;241;p4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800"/>
              </a:spcBef>
              <a:spcAft>
                <a:spcPts val="0"/>
              </a:spcAft>
              <a:buSzPts val="1200"/>
              <a:buChar char="•"/>
              <a:defRPr sz="1200"/>
            </a:lvl2pPr>
            <a:lvl3pPr marL="1371600" lvl="2" indent="-304800">
              <a:spcBef>
                <a:spcPts val="800"/>
              </a:spcBef>
              <a:spcAft>
                <a:spcPts val="0"/>
              </a:spcAft>
              <a:buSzPts val="1200"/>
              <a:buChar char="•"/>
              <a:defRPr sz="1200"/>
            </a:lvl3pPr>
            <a:lvl4pPr marL="1828800" lvl="3" indent="-304800">
              <a:spcBef>
                <a:spcPts val="800"/>
              </a:spcBef>
              <a:spcAft>
                <a:spcPts val="0"/>
              </a:spcAft>
              <a:buSzPts val="1200"/>
              <a:buChar char="•"/>
              <a:defRPr sz="1200"/>
            </a:lvl4pPr>
            <a:lvl5pPr marL="2286000" lvl="4" indent="-304800">
              <a:spcBef>
                <a:spcPts val="800"/>
              </a:spcBef>
              <a:spcAft>
                <a:spcPts val="0"/>
              </a:spcAft>
              <a:buSzPts val="1200"/>
              <a:buChar char="•"/>
              <a:defRPr sz="1200"/>
            </a:lvl5pPr>
            <a:lvl6pPr marL="2743200" lvl="5" indent="-304800">
              <a:spcBef>
                <a:spcPts val="800"/>
              </a:spcBef>
              <a:spcAft>
                <a:spcPts val="0"/>
              </a:spcAft>
              <a:buSzPts val="1200"/>
              <a:buChar char="•"/>
              <a:defRPr sz="1200"/>
            </a:lvl6pPr>
            <a:lvl7pPr marL="3200400" lvl="6" indent="-304800">
              <a:spcBef>
                <a:spcPts val="800"/>
              </a:spcBef>
              <a:spcAft>
                <a:spcPts val="0"/>
              </a:spcAft>
              <a:buSzPts val="1200"/>
              <a:buChar char="•"/>
              <a:defRPr sz="1200"/>
            </a:lvl7pPr>
            <a:lvl8pPr marL="3657600" lvl="7" indent="-304800">
              <a:spcBef>
                <a:spcPts val="800"/>
              </a:spcBef>
              <a:spcAft>
                <a:spcPts val="0"/>
              </a:spcAft>
              <a:buSzPts val="1200"/>
              <a:buChar char="•"/>
              <a:defRPr sz="1200"/>
            </a:lvl8pPr>
            <a:lvl9pPr marL="4114800" lvl="8" indent="-304800">
              <a:spcBef>
                <a:spcPts val="800"/>
              </a:spcBef>
              <a:spcAft>
                <a:spcPts val="800"/>
              </a:spcAft>
              <a:buSzPts val="1200"/>
              <a:buChar char="•"/>
              <a:defRPr sz="1200"/>
            </a:lvl9pPr>
          </a:lstStyle>
          <a:p>
            <a:endParaRPr/>
          </a:p>
        </p:txBody>
      </p:sp>
      <p:sp>
        <p:nvSpPr>
          <p:cNvPr id="242" name="Google Shape;242;p4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3"/>
        <p:cNvGrpSpPr/>
        <p:nvPr/>
      </p:nvGrpSpPr>
      <p:grpSpPr>
        <a:xfrm>
          <a:off x="0" y="0"/>
          <a:ext cx="0" cy="0"/>
          <a:chOff x="0" y="0"/>
          <a:chExt cx="0" cy="0"/>
        </a:xfrm>
      </p:grpSpPr>
      <p:sp>
        <p:nvSpPr>
          <p:cNvPr id="244" name="Google Shape;244;p45"/>
          <p:cNvSpPr txBox="1">
            <a:spLocks noGrp="1"/>
          </p:cNvSpPr>
          <p:nvPr>
            <p:ph type="title"/>
          </p:nvPr>
        </p:nvSpPr>
        <p:spPr>
          <a:xfrm>
            <a:off x="457200" y="342900"/>
            <a:ext cx="7782900" cy="572700"/>
          </a:xfrm>
          <a:prstGeom prst="rect">
            <a:avLst/>
          </a:prstGeom>
        </p:spPr>
        <p:txBody>
          <a:bodyPr spcFirstLastPara="1" wrap="square" lIns="0" tIns="91425" rIns="0"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5" name="Google Shape;245;p4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200"/>
        <p:cNvGrpSpPr/>
        <p:nvPr/>
      </p:nvGrpSpPr>
      <p:grpSpPr>
        <a:xfrm>
          <a:off x="0" y="0"/>
          <a:ext cx="0" cy="0"/>
          <a:chOff x="0" y="0"/>
          <a:chExt cx="0" cy="0"/>
        </a:xfrm>
      </p:grpSpPr>
      <p:sp>
        <p:nvSpPr>
          <p:cNvPr id="201" name="Google Shape;201;p36"/>
          <p:cNvSpPr txBox="1">
            <a:spLocks noGrp="1"/>
          </p:cNvSpPr>
          <p:nvPr>
            <p:ph type="title"/>
          </p:nvPr>
        </p:nvSpPr>
        <p:spPr>
          <a:xfrm>
            <a:off x="457200" y="342900"/>
            <a:ext cx="7782900" cy="572700"/>
          </a:xfrm>
          <a:prstGeom prst="rect">
            <a:avLst/>
          </a:prstGeom>
          <a:noFill/>
          <a:ln>
            <a:noFill/>
          </a:ln>
        </p:spPr>
        <p:txBody>
          <a:bodyPr spcFirstLastPara="1" wrap="square" lIns="0" tIns="91425" rIns="0" bIns="91425" anchor="b" anchorCtr="0">
            <a:normAutofit/>
          </a:bodyPr>
          <a:lstStyle>
            <a:lvl1pPr lvl="0">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1pPr>
            <a:lvl2pPr lvl="1">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2pPr>
            <a:lvl3pPr lvl="2">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3pPr>
            <a:lvl4pPr lvl="3">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4pPr>
            <a:lvl5pPr lvl="4">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5pPr>
            <a:lvl6pPr lvl="5">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6pPr>
            <a:lvl7pPr lvl="6">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7pPr>
            <a:lvl8pPr lvl="7">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8pPr>
            <a:lvl9pPr lvl="8">
              <a:lnSpc>
                <a:spcPct val="75000"/>
              </a:lnSpc>
              <a:spcBef>
                <a:spcPts val="0"/>
              </a:spcBef>
              <a:spcAft>
                <a:spcPts val="0"/>
              </a:spcAft>
              <a:buClr>
                <a:schemeClr val="lt1"/>
              </a:buClr>
              <a:buSzPts val="3000"/>
              <a:buFont typeface="Bodoni Moda ExtraBold"/>
              <a:buNone/>
              <a:defRPr sz="3000">
                <a:solidFill>
                  <a:schemeClr val="lt1"/>
                </a:solidFill>
                <a:latin typeface="Bodoni Moda ExtraBold"/>
                <a:ea typeface="Bodoni Moda ExtraBold"/>
                <a:cs typeface="Bodoni Moda ExtraBold"/>
                <a:sym typeface="Bodoni Moda ExtraBold"/>
              </a:defRPr>
            </a:lvl9pPr>
          </a:lstStyle>
          <a:p>
            <a:endParaRPr/>
          </a:p>
        </p:txBody>
      </p:sp>
      <p:sp>
        <p:nvSpPr>
          <p:cNvPr id="202" name="Google Shape;202;p36"/>
          <p:cNvSpPr txBox="1">
            <a:spLocks noGrp="1"/>
          </p:cNvSpPr>
          <p:nvPr>
            <p:ph type="body" idx="1"/>
          </p:nvPr>
        </p:nvSpPr>
        <p:spPr>
          <a:xfrm>
            <a:off x="457200" y="915600"/>
            <a:ext cx="5709600" cy="36534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2"/>
              </a:buClr>
              <a:buSzPts val="1400"/>
              <a:buFont typeface="Georgia"/>
              <a:buChar char="•"/>
              <a:defRPr>
                <a:solidFill>
                  <a:schemeClr val="dk2"/>
                </a:solidFill>
                <a:latin typeface="Georgia"/>
                <a:ea typeface="Georgia"/>
                <a:cs typeface="Georgia"/>
                <a:sym typeface="Georgia"/>
              </a:defRPr>
            </a:lvl1pPr>
            <a:lvl2pPr marL="914400" lvl="1"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2pPr>
            <a:lvl3pPr marL="1371600" lvl="2"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3pPr>
            <a:lvl4pPr marL="1828800" lvl="3"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4pPr>
            <a:lvl5pPr marL="2286000" lvl="4"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5pPr>
            <a:lvl6pPr marL="2743200" lvl="5"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6pPr>
            <a:lvl7pPr marL="3200400" lvl="6"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7pPr>
            <a:lvl8pPr marL="3657600" lvl="7" indent="-317500">
              <a:lnSpc>
                <a:spcPct val="100000"/>
              </a:lnSpc>
              <a:spcBef>
                <a:spcPts val="800"/>
              </a:spcBef>
              <a:spcAft>
                <a:spcPts val="0"/>
              </a:spcAft>
              <a:buClr>
                <a:schemeClr val="dk2"/>
              </a:buClr>
              <a:buSzPts val="1400"/>
              <a:buFont typeface="Georgia"/>
              <a:buChar char="•"/>
              <a:defRPr>
                <a:solidFill>
                  <a:schemeClr val="dk2"/>
                </a:solidFill>
                <a:latin typeface="Georgia"/>
                <a:ea typeface="Georgia"/>
                <a:cs typeface="Georgia"/>
                <a:sym typeface="Georgia"/>
              </a:defRPr>
            </a:lvl8pPr>
            <a:lvl9pPr marL="4114800" lvl="8" indent="-317500">
              <a:lnSpc>
                <a:spcPct val="100000"/>
              </a:lnSpc>
              <a:spcBef>
                <a:spcPts val="800"/>
              </a:spcBef>
              <a:spcAft>
                <a:spcPts val="800"/>
              </a:spcAft>
              <a:buClr>
                <a:schemeClr val="dk2"/>
              </a:buClr>
              <a:buSzPts val="1400"/>
              <a:buFont typeface="Georgia"/>
              <a:buChar char="•"/>
              <a:defRPr>
                <a:solidFill>
                  <a:schemeClr val="dk2"/>
                </a:solidFill>
                <a:latin typeface="Georgia"/>
                <a:ea typeface="Georgia"/>
                <a:cs typeface="Georgia"/>
                <a:sym typeface="Georgia"/>
              </a:defRPr>
            </a:lvl9pPr>
          </a:lstStyle>
          <a:p>
            <a:endParaRPr/>
          </a:p>
        </p:txBody>
      </p:sp>
      <p:cxnSp>
        <p:nvCxnSpPr>
          <p:cNvPr id="203" name="Google Shape;203;p36"/>
          <p:cNvCxnSpPr/>
          <p:nvPr/>
        </p:nvCxnSpPr>
        <p:spPr>
          <a:xfrm>
            <a:off x="224675" y="224675"/>
            <a:ext cx="8694900" cy="0"/>
          </a:xfrm>
          <a:prstGeom prst="straightConnector1">
            <a:avLst/>
          </a:prstGeom>
          <a:noFill/>
          <a:ln w="9525" cap="flat" cmpd="sng">
            <a:solidFill>
              <a:schemeClr val="dk2"/>
            </a:solidFill>
            <a:prstDash val="solid"/>
            <a:round/>
            <a:headEnd type="none" w="med" len="med"/>
            <a:tailEnd type="none" w="med" len="med"/>
          </a:ln>
        </p:spPr>
      </p:cxnSp>
      <p:cxnSp>
        <p:nvCxnSpPr>
          <p:cNvPr id="204" name="Google Shape;204;p36"/>
          <p:cNvCxnSpPr/>
          <p:nvPr/>
        </p:nvCxnSpPr>
        <p:spPr>
          <a:xfrm>
            <a:off x="224675" y="4915825"/>
            <a:ext cx="8694900" cy="0"/>
          </a:xfrm>
          <a:prstGeom prst="straightConnector1">
            <a:avLst/>
          </a:prstGeom>
          <a:noFill/>
          <a:ln w="9525" cap="flat" cmpd="sng">
            <a:solidFill>
              <a:schemeClr val="dk2"/>
            </a:solidFill>
            <a:prstDash val="solid"/>
            <a:round/>
            <a:headEnd type="none" w="med" len="med"/>
            <a:tailEnd type="none" w="med" len="med"/>
          </a:ln>
        </p:spPr>
      </p:cxnSp>
      <p:pic>
        <p:nvPicPr>
          <p:cNvPr id="6" name="Picture 3" descr="File:C-DAC LogoTransp.png - Wikipedia"/>
          <p:cNvPicPr>
            <a:picLocks noChangeAspect="1" noChangeArrowheads="1"/>
          </p:cNvPicPr>
          <p:nvPr userDrawn="1"/>
        </p:nvPicPr>
        <p:blipFill>
          <a:blip r:embed="rId21"/>
          <a:srcRect/>
          <a:stretch>
            <a:fillRect/>
          </a:stretch>
        </p:blipFill>
        <p:spPr bwMode="auto">
          <a:xfrm>
            <a:off x="7677150" y="38100"/>
            <a:ext cx="1390650" cy="1009650"/>
          </a:xfrm>
          <a:prstGeom prst="rect">
            <a:avLst/>
          </a:prstGeom>
          <a:noFill/>
          <a:ln w="9525">
            <a:noFill/>
            <a:miter lim="800000"/>
            <a:headEnd/>
            <a:tailEnd/>
          </a:ln>
        </p:spPr>
      </p:pic>
      <p:pic>
        <p:nvPicPr>
          <p:cNvPr id="7" name="Picture 4" descr="ITEC_new-removebg.png"/>
          <p:cNvPicPr>
            <a:picLocks noChangeAspect="1" noChangeArrowheads="1"/>
          </p:cNvPicPr>
          <p:nvPr userDrawn="1"/>
        </p:nvPicPr>
        <p:blipFill>
          <a:blip r:embed="rId22"/>
          <a:srcRect/>
          <a:stretch>
            <a:fillRect/>
          </a:stretch>
        </p:blipFill>
        <p:spPr bwMode="auto">
          <a:xfrm>
            <a:off x="76200" y="65172"/>
            <a:ext cx="1066800" cy="1059782"/>
          </a:xfrm>
          <a:prstGeom prst="rect">
            <a:avLst/>
          </a:prstGeom>
          <a:noFill/>
          <a:ln w="9525">
            <a:noFill/>
            <a:miter lim="800000"/>
            <a:headEnd/>
            <a:tailEnd/>
          </a:ln>
        </p:spPr>
      </p:pic>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3" r:id="rId12"/>
    <p:sldLayoutId id="2147483694" r:id="rId13"/>
    <p:sldLayoutId id="2147483695" r:id="rId14"/>
    <p:sldLayoutId id="2147483696" r:id="rId15"/>
    <p:sldLayoutId id="2147483697" r:id="rId16"/>
    <p:sldLayoutId id="2147483698" r:id="rId17"/>
    <p:sldLayoutId id="2147483702" r:id="rId18"/>
    <p:sldLayoutId id="2147483703" r:id="rId19"/>
  </p:sldLayoutIdLst>
  <p:timing>
    <p:tnLst>
      <p:par>
        <p:cTn id="1" dur="indefinite" restart="never" nodeType="tmRoot"/>
      </p:par>
    </p:tnLst>
  </p:timing>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p15="http://schemas.microsoft.com/office/powerpoint/2012/main">
        <p15:guide id="1" pos="288">
          <p15:clr>
            <a:srgbClr val="E46962"/>
          </p15:clr>
        </p15:guide>
        <p15:guide id="2" orient="horz" pos="577">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hyperlink" Target="https://www.leewayhertz.com/generative-ai-use-cases-and-applications/"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hyperlink" Target="https://www.legalmation.com/"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43000" y="222637"/>
            <a:ext cx="6347410" cy="4736742"/>
          </a:xfrm>
          <a:prstGeom prst="rect">
            <a:avLst/>
          </a:prstGeom>
        </p:spPr>
      </p:pic>
      <p:sp>
        <p:nvSpPr>
          <p:cNvPr id="301" name="Google Shape;301;p56" descr="presentation_title"/>
          <p:cNvSpPr txBox="1">
            <a:spLocks noGrp="1"/>
          </p:cNvSpPr>
          <p:nvPr>
            <p:ph type="ctrTitle"/>
          </p:nvPr>
        </p:nvSpPr>
        <p:spPr>
          <a:xfrm>
            <a:off x="1500146" y="3262932"/>
            <a:ext cx="6101301" cy="2052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3700" b="1" dirty="0">
                <a:solidFill>
                  <a:srgbClr val="FFC000"/>
                </a:solidFill>
                <a:latin typeface="Bodoni Moda"/>
                <a:ea typeface="Bodoni Moda"/>
                <a:cs typeface="Bodoni Moda"/>
                <a:sym typeface="Bodoni Moda"/>
              </a:rPr>
              <a:t>Impact of </a:t>
            </a:r>
            <a:r>
              <a:rPr lang="en" sz="3700" b="1" dirty="0" smtClean="0">
                <a:solidFill>
                  <a:srgbClr val="FFC000"/>
                </a:solidFill>
                <a:latin typeface="Bodoni Moda"/>
                <a:ea typeface="Bodoni Moda"/>
                <a:cs typeface="Bodoni Moda"/>
                <a:sym typeface="Bodoni Moda"/>
              </a:rPr>
              <a:t/>
            </a:r>
            <a:br>
              <a:rPr lang="en" sz="3700" b="1" dirty="0" smtClean="0">
                <a:solidFill>
                  <a:srgbClr val="FFC000"/>
                </a:solidFill>
                <a:latin typeface="Bodoni Moda"/>
                <a:ea typeface="Bodoni Moda"/>
                <a:cs typeface="Bodoni Moda"/>
                <a:sym typeface="Bodoni Moda"/>
              </a:rPr>
            </a:br>
            <a:r>
              <a:rPr lang="en" sz="3700" b="1" dirty="0" smtClean="0">
                <a:solidFill>
                  <a:srgbClr val="FFC000"/>
                </a:solidFill>
                <a:latin typeface="Bodoni Moda"/>
                <a:ea typeface="Bodoni Moda"/>
                <a:cs typeface="Bodoni Moda"/>
                <a:sym typeface="Bodoni Moda"/>
              </a:rPr>
              <a:t>Artificial </a:t>
            </a:r>
            <a:r>
              <a:rPr lang="en" sz="3700" b="1" dirty="0">
                <a:solidFill>
                  <a:srgbClr val="FFC000"/>
                </a:solidFill>
                <a:latin typeface="Bodoni Moda"/>
                <a:ea typeface="Bodoni Moda"/>
                <a:cs typeface="Bodoni Moda"/>
                <a:sym typeface="Bodoni Moda"/>
              </a:rPr>
              <a:t>Intelligence on the Legal System</a:t>
            </a:r>
            <a:endParaRPr sz="3700" b="1" dirty="0">
              <a:solidFill>
                <a:srgbClr val="FFC000"/>
              </a:solidFill>
              <a:latin typeface="Bodoni Moda"/>
              <a:ea typeface="Bodoni Moda"/>
              <a:cs typeface="Bodoni Moda"/>
              <a:sym typeface="Bodoni Moda"/>
            </a:endParaRPr>
          </a:p>
        </p:txBody>
      </p:sp>
      <p:sp>
        <p:nvSpPr>
          <p:cNvPr id="303" name="Google Shape;303;p56"/>
          <p:cNvSpPr/>
          <p:nvPr/>
        </p:nvSpPr>
        <p:spPr>
          <a:xfrm>
            <a:off x="570225" y="11710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pic>
        <p:nvPicPr>
          <p:cNvPr id="5" name="Picture 4" descr="ITEC_new-removebg.png"/>
          <p:cNvPicPr>
            <a:picLocks noChangeAspect="1" noChangeArrowheads="1"/>
          </p:cNvPicPr>
          <p:nvPr/>
        </p:nvPicPr>
        <p:blipFill>
          <a:blip r:embed="rId4"/>
          <a:srcRect/>
          <a:stretch>
            <a:fillRect/>
          </a:stretch>
        </p:blipFill>
        <p:spPr bwMode="auto">
          <a:xfrm>
            <a:off x="76200" y="65172"/>
            <a:ext cx="1066800" cy="10597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36428" y="812027"/>
            <a:ext cx="7782900" cy="572700"/>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t>
            </a:r>
            <a:r>
              <a:rPr lang="en-US" dirty="0" smtClean="0"/>
              <a:t>                                                                                          Settlement </a:t>
            </a:r>
            <a:r>
              <a:rPr lang="en-US" dirty="0"/>
              <a:t>of cases based on predictive analysis</a:t>
            </a:r>
            <a:br>
              <a:rPr lang="en-US" dirty="0"/>
            </a:br>
            <a:endParaRPr lang="es-CO" dirty="0"/>
          </a:p>
        </p:txBody>
      </p:sp>
      <p:sp>
        <p:nvSpPr>
          <p:cNvPr id="4" name="Text Placeholder 3"/>
          <p:cNvSpPr>
            <a:spLocks noGrp="1"/>
          </p:cNvSpPr>
          <p:nvPr>
            <p:ph type="body" idx="1"/>
          </p:nvPr>
        </p:nvSpPr>
        <p:spPr>
          <a:xfrm>
            <a:off x="457199" y="915600"/>
            <a:ext cx="8376699" cy="3653400"/>
          </a:xfrm>
        </p:spPr>
        <p:txBody>
          <a:bodyPr>
            <a:noAutofit/>
          </a:bodyPr>
          <a:lstStyle/>
          <a:p>
            <a:r>
              <a:rPr lang="en-US" sz="2000" dirty="0"/>
              <a:t>One of the biggest problems faced by the judiciary is a large number of pending cases and the shortage of judges to make decisions on those motions. </a:t>
            </a:r>
            <a:endParaRPr lang="en-US" sz="2000" dirty="0" smtClean="0"/>
          </a:p>
          <a:p>
            <a:endParaRPr lang="en-US" sz="2000" dirty="0"/>
          </a:p>
          <a:p>
            <a:r>
              <a:rPr lang="en-US" sz="2000" dirty="0" smtClean="0"/>
              <a:t>To </a:t>
            </a:r>
            <a:r>
              <a:rPr lang="en-US" sz="2000" dirty="0"/>
              <a:t>solve such problems, courts can apply predictive analysis and visualization to show the probable outcomes of a lawsuit to the litigating parties so that the parties opt for an out of court settlement among themselves. </a:t>
            </a:r>
            <a:endParaRPr lang="en-US" sz="2000" dirty="0" smtClean="0"/>
          </a:p>
          <a:p>
            <a:endParaRPr lang="en-US" sz="2000" dirty="0"/>
          </a:p>
          <a:p>
            <a:r>
              <a:rPr lang="en-US" sz="2000" dirty="0" smtClean="0"/>
              <a:t>This </a:t>
            </a:r>
            <a:r>
              <a:rPr lang="en-US" sz="2000" dirty="0"/>
              <a:t>will help the parties to avoid the long and complicated trial procedures and will also save the time of the court. </a:t>
            </a:r>
            <a:endParaRPr lang="es-CO" sz="2000" dirty="0"/>
          </a:p>
        </p:txBody>
      </p:sp>
    </p:spTree>
    <p:extLst>
      <p:ext uri="{BB962C8B-B14F-4D97-AF65-F5344CB8AC3E}">
        <p14:creationId xmlns:p14="http://schemas.microsoft.com/office/powerpoint/2010/main" val="152754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68233" y="629250"/>
            <a:ext cx="7782900" cy="572700"/>
          </a:xfrm>
        </p:spPr>
        <p:txBody>
          <a:bodyPr>
            <a:normAutofit fontScale="90000"/>
          </a:bodyPr>
          <a:lstStyle/>
          <a:p>
            <a:r>
              <a:rPr lang="en-US" b="1" dirty="0"/>
              <a:t>Client interaction and reporting:</a:t>
            </a:r>
            <a:r>
              <a:rPr lang="en-US" dirty="0"/>
              <a:t/>
            </a:r>
            <a:br>
              <a:rPr lang="en-US" dirty="0"/>
            </a:br>
            <a:endParaRPr lang="es-CO" dirty="0"/>
          </a:p>
        </p:txBody>
      </p:sp>
      <p:sp>
        <p:nvSpPr>
          <p:cNvPr id="3" name="Text Placeholder 2"/>
          <p:cNvSpPr>
            <a:spLocks noGrp="1"/>
          </p:cNvSpPr>
          <p:nvPr>
            <p:ph type="body" idx="1"/>
          </p:nvPr>
        </p:nvSpPr>
        <p:spPr>
          <a:xfrm>
            <a:off x="815009" y="1575558"/>
            <a:ext cx="7764448" cy="3653400"/>
          </a:xfrm>
        </p:spPr>
        <p:txBody>
          <a:bodyPr>
            <a:normAutofit/>
          </a:bodyPr>
          <a:lstStyle/>
          <a:p>
            <a:pPr fontAlgn="base"/>
            <a:r>
              <a:rPr lang="en-US" sz="2000" dirty="0" smtClean="0"/>
              <a:t>Generate </a:t>
            </a:r>
            <a:r>
              <a:rPr lang="en-US" sz="2000" dirty="0"/>
              <a:t>tailored legal reports automatically, providing clients with detailed and personalized insights.</a:t>
            </a:r>
          </a:p>
          <a:p>
            <a:pPr fontAlgn="base"/>
            <a:r>
              <a:rPr lang="en-US" sz="2000" dirty="0"/>
              <a:t>Offer client support for basic legal queries and case updates, enhancing client service and satisfaction.</a:t>
            </a:r>
          </a:p>
          <a:p>
            <a:pPr fontAlgn="base"/>
            <a:r>
              <a:rPr lang="en-US" sz="2000" dirty="0"/>
              <a:t>Facilitate apt communication to maintain regular updates and engagement with clients.</a:t>
            </a:r>
          </a:p>
          <a:p>
            <a:endParaRPr lang="es-CO" sz="2000" dirty="0"/>
          </a:p>
        </p:txBody>
      </p:sp>
    </p:spTree>
    <p:extLst>
      <p:ext uri="{BB962C8B-B14F-4D97-AF65-F5344CB8AC3E}">
        <p14:creationId xmlns:p14="http://schemas.microsoft.com/office/powerpoint/2010/main" val="25950857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28"/>
        <p:cNvGrpSpPr/>
        <p:nvPr/>
      </p:nvGrpSpPr>
      <p:grpSpPr>
        <a:xfrm>
          <a:off x="0" y="0"/>
          <a:ext cx="0" cy="0"/>
          <a:chOff x="0" y="0"/>
          <a:chExt cx="0" cy="0"/>
        </a:xfrm>
      </p:grpSpPr>
      <p:sp>
        <p:nvSpPr>
          <p:cNvPr id="329" name="Google Shape;329;p59" descr="header_0"/>
          <p:cNvSpPr txBox="1">
            <a:spLocks noGrp="1"/>
          </p:cNvSpPr>
          <p:nvPr>
            <p:ph type="subTitle" idx="4294967295"/>
          </p:nvPr>
        </p:nvSpPr>
        <p:spPr>
          <a:xfrm>
            <a:off x="348525" y="1590261"/>
            <a:ext cx="2509500" cy="456064"/>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Reducing Time for Legal Procedures</a:t>
            </a:r>
            <a:endParaRPr sz="1200" b="1">
              <a:solidFill>
                <a:schemeClr val="lt1"/>
              </a:solidFill>
            </a:endParaRPr>
          </a:p>
        </p:txBody>
      </p:sp>
      <p:sp>
        <p:nvSpPr>
          <p:cNvPr id="330" name="Google Shape;330;p59" descr="header_1"/>
          <p:cNvSpPr txBox="1">
            <a:spLocks noGrp="1"/>
          </p:cNvSpPr>
          <p:nvPr>
            <p:ph type="subTitle" idx="4294967295"/>
          </p:nvPr>
        </p:nvSpPr>
        <p:spPr>
          <a:xfrm>
            <a:off x="3264850" y="1629814"/>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dirty="0">
                <a:solidFill>
                  <a:schemeClr val="lt1"/>
                </a:solidFill>
              </a:rPr>
              <a:t>Early Detection of Risks</a:t>
            </a:r>
            <a:endParaRPr sz="1200" b="1" dirty="0">
              <a:solidFill>
                <a:schemeClr val="lt1"/>
              </a:solidFill>
            </a:endParaRPr>
          </a:p>
        </p:txBody>
      </p:sp>
      <p:sp>
        <p:nvSpPr>
          <p:cNvPr id="331" name="Google Shape;331;p59" descr="header_2"/>
          <p:cNvSpPr txBox="1">
            <a:spLocks noGrp="1"/>
          </p:cNvSpPr>
          <p:nvPr>
            <p:ph type="subTitle" idx="4294967295"/>
          </p:nvPr>
        </p:nvSpPr>
        <p:spPr>
          <a:xfrm>
            <a:off x="6181150" y="1590261"/>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dirty="0">
                <a:solidFill>
                  <a:schemeClr val="lt1"/>
                </a:solidFill>
              </a:rPr>
              <a:t>Improving Client Relationships</a:t>
            </a:r>
            <a:endParaRPr sz="1200" b="1" dirty="0">
              <a:solidFill>
                <a:schemeClr val="lt1"/>
              </a:solidFill>
            </a:endParaRPr>
          </a:p>
        </p:txBody>
      </p:sp>
      <p:sp>
        <p:nvSpPr>
          <p:cNvPr id="332" name="Google Shape;332;p59" descr="detail_0"/>
          <p:cNvSpPr txBox="1">
            <a:spLocks noGrp="1"/>
          </p:cNvSpPr>
          <p:nvPr>
            <p:ph type="body" idx="1"/>
          </p:nvPr>
        </p:nvSpPr>
        <p:spPr>
          <a:xfrm>
            <a:off x="348525"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n" sz="1200" dirty="0">
                <a:solidFill>
                  <a:schemeClr val="lt1"/>
                </a:solidFill>
              </a:rPr>
              <a:t>AI can streamline various legal processes, significantly reducing the time required for tasks such as document review and legal research. Automation of routine tasks allows legal professionals to focus on more complex issues.</a:t>
            </a:r>
            <a:endParaRPr sz="1200" dirty="0">
              <a:solidFill>
                <a:schemeClr val="lt1"/>
              </a:solidFill>
            </a:endParaRPr>
          </a:p>
        </p:txBody>
      </p:sp>
      <p:sp>
        <p:nvSpPr>
          <p:cNvPr id="333" name="Google Shape;333;p59" descr="detail_1"/>
          <p:cNvSpPr txBox="1">
            <a:spLocks noGrp="1"/>
          </p:cNvSpPr>
          <p:nvPr>
            <p:ph type="body" idx="1"/>
          </p:nvPr>
        </p:nvSpPr>
        <p:spPr>
          <a:xfrm>
            <a:off x="3264850"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n" sz="1200">
                <a:solidFill>
                  <a:schemeClr val="lt1"/>
                </a:solidFill>
              </a:rPr>
              <a:t>AI tools can analyze vast amounts of legal data to identify potential risks and challenges early in the legal process. This proactive approach enables lawyers to address issues before they escalate, improving outcomes.</a:t>
            </a:r>
            <a:endParaRPr sz="1200">
              <a:solidFill>
                <a:schemeClr val="lt1"/>
              </a:solidFill>
            </a:endParaRPr>
          </a:p>
        </p:txBody>
      </p:sp>
      <p:sp>
        <p:nvSpPr>
          <p:cNvPr id="334" name="Google Shape;334;p59" descr="detail_2"/>
          <p:cNvSpPr txBox="1">
            <a:spLocks noGrp="1"/>
          </p:cNvSpPr>
          <p:nvPr>
            <p:ph type="body" idx="1"/>
          </p:nvPr>
        </p:nvSpPr>
        <p:spPr>
          <a:xfrm>
            <a:off x="6181150"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n" sz="1200">
                <a:solidFill>
                  <a:schemeClr val="lt1"/>
                </a:solidFill>
              </a:rPr>
              <a:t>By automating mundane tasks, lawyers can dedicate more time to client interaction, enhancing communication and service. AI can also provide clients with timely updates and insights, fostering trust and satisfaction.</a:t>
            </a:r>
            <a:endParaRPr sz="1200">
              <a:solidFill>
                <a:schemeClr val="lt1"/>
              </a:solidFill>
            </a:endParaRPr>
          </a:p>
        </p:txBody>
      </p:sp>
      <p:sp>
        <p:nvSpPr>
          <p:cNvPr id="335" name="Google Shape;335;p59" descr="title"/>
          <p:cNvSpPr txBox="1">
            <a:spLocks noGrp="1"/>
          </p:cNvSpPr>
          <p:nvPr>
            <p:ph type="title"/>
          </p:nvPr>
        </p:nvSpPr>
        <p:spPr>
          <a:xfrm>
            <a:off x="411450" y="900419"/>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300" b="1" dirty="0">
                <a:latin typeface="Bodoni Moda"/>
                <a:ea typeface="Bodoni Moda"/>
                <a:cs typeface="Bodoni Moda"/>
                <a:sym typeface="Bodoni Moda"/>
              </a:rPr>
              <a:t>How AI Can Bring Reforms to the Legal System</a:t>
            </a:r>
            <a:endParaRPr sz="2300" b="1" dirty="0">
              <a:solidFill>
                <a:schemeClr val="lt1"/>
              </a:solidFill>
              <a:latin typeface="Bodoni Moda"/>
              <a:ea typeface="Bodoni Moda"/>
              <a:cs typeface="Bodoni Moda"/>
              <a:sym typeface="Bodoni Moda"/>
            </a:endParaRPr>
          </a:p>
        </p:txBody>
      </p:sp>
      <p:sp>
        <p:nvSpPr>
          <p:cNvPr id="339" name="Google Shape;339;p59"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Reforms</a:t>
            </a:r>
            <a:endParaRPr sz="1000" b="1">
              <a:solidFill>
                <a:schemeClr val="accent1"/>
              </a:solidFill>
              <a:latin typeface="Noto Sans"/>
              <a:ea typeface="Noto Sans"/>
              <a:cs typeface="Noto Sans"/>
              <a:sym typeface="Noto Sa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59"/>
        <p:cNvGrpSpPr/>
        <p:nvPr/>
      </p:nvGrpSpPr>
      <p:grpSpPr>
        <a:xfrm>
          <a:off x="0" y="0"/>
          <a:ext cx="0" cy="0"/>
          <a:chOff x="0" y="0"/>
          <a:chExt cx="0" cy="0"/>
        </a:xfrm>
      </p:grpSpPr>
      <p:cxnSp>
        <p:nvCxnSpPr>
          <p:cNvPr id="360" name="Google Shape;360;p61"/>
          <p:cNvCxnSpPr/>
          <p:nvPr/>
        </p:nvCxnSpPr>
        <p:spPr>
          <a:xfrm>
            <a:off x="222800" y="1388100"/>
            <a:ext cx="8695500" cy="0"/>
          </a:xfrm>
          <a:prstGeom prst="straightConnector1">
            <a:avLst/>
          </a:prstGeom>
          <a:noFill/>
          <a:ln w="9525" cap="flat" cmpd="sng">
            <a:solidFill>
              <a:schemeClr val="accent1"/>
            </a:solidFill>
            <a:prstDash val="solid"/>
            <a:round/>
            <a:headEnd type="none" w="med" len="med"/>
            <a:tailEnd type="none" w="med" len="med"/>
          </a:ln>
        </p:spPr>
      </p:cxnSp>
      <p:sp>
        <p:nvSpPr>
          <p:cNvPr id="361" name="Google Shape;361;p61" descr="header_0"/>
          <p:cNvSpPr txBox="1"/>
          <p:nvPr/>
        </p:nvSpPr>
        <p:spPr>
          <a:xfrm>
            <a:off x="348525" y="1382500"/>
            <a:ext cx="1968600" cy="6699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1"/>
                </a:solidFill>
                <a:latin typeface="Noto Sans"/>
                <a:ea typeface="Noto Sans"/>
                <a:cs typeface="Noto Sans"/>
                <a:sym typeface="Noto Sans"/>
              </a:rPr>
              <a:t>Document Review</a:t>
            </a:r>
            <a:endParaRPr sz="1200" b="1">
              <a:solidFill>
                <a:schemeClr val="accent1"/>
              </a:solidFill>
              <a:latin typeface="Noto Sans"/>
              <a:ea typeface="Noto Sans"/>
              <a:cs typeface="Noto Sans"/>
              <a:sym typeface="Noto Sans"/>
            </a:endParaRPr>
          </a:p>
        </p:txBody>
      </p:sp>
      <p:sp>
        <p:nvSpPr>
          <p:cNvPr id="362" name="Google Shape;362;p61" descr="header_1"/>
          <p:cNvSpPr txBox="1"/>
          <p:nvPr/>
        </p:nvSpPr>
        <p:spPr>
          <a:xfrm>
            <a:off x="2472428" y="1382500"/>
            <a:ext cx="1968600" cy="6699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Summarization</a:t>
            </a:r>
            <a:endParaRPr sz="1200" b="1">
              <a:solidFill>
                <a:schemeClr val="accent1"/>
              </a:solidFill>
              <a:latin typeface="Noto Sans"/>
              <a:ea typeface="Noto Sans"/>
              <a:cs typeface="Noto Sans"/>
              <a:sym typeface="Noto Sans"/>
            </a:endParaRPr>
          </a:p>
        </p:txBody>
      </p:sp>
      <p:sp>
        <p:nvSpPr>
          <p:cNvPr id="363" name="Google Shape;363;p61" descr="header_2"/>
          <p:cNvSpPr txBox="1"/>
          <p:nvPr/>
        </p:nvSpPr>
        <p:spPr>
          <a:xfrm>
            <a:off x="4596331" y="1382500"/>
            <a:ext cx="1968600" cy="6699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Administrative Tasks</a:t>
            </a:r>
            <a:endParaRPr sz="1200" b="1">
              <a:solidFill>
                <a:schemeClr val="accent1"/>
              </a:solidFill>
              <a:latin typeface="Noto Sans"/>
              <a:ea typeface="Noto Sans"/>
              <a:cs typeface="Noto Sans"/>
              <a:sym typeface="Noto Sans"/>
            </a:endParaRPr>
          </a:p>
        </p:txBody>
      </p:sp>
      <p:sp>
        <p:nvSpPr>
          <p:cNvPr id="364" name="Google Shape;364;p61" descr="header_3"/>
          <p:cNvSpPr txBox="1"/>
          <p:nvPr/>
        </p:nvSpPr>
        <p:spPr>
          <a:xfrm>
            <a:off x="6720251" y="1382500"/>
            <a:ext cx="1968600" cy="6699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Legal Research</a:t>
            </a:r>
            <a:endParaRPr sz="1200" b="1">
              <a:solidFill>
                <a:schemeClr val="accent1"/>
              </a:solidFill>
              <a:latin typeface="Noto Sans"/>
              <a:ea typeface="Noto Sans"/>
              <a:cs typeface="Noto Sans"/>
              <a:sym typeface="Noto Sans"/>
            </a:endParaRPr>
          </a:p>
        </p:txBody>
      </p:sp>
      <p:sp>
        <p:nvSpPr>
          <p:cNvPr id="365" name="Google Shape;365;p61" descr="detail_0"/>
          <p:cNvSpPr txBox="1"/>
          <p:nvPr/>
        </p:nvSpPr>
        <p:spPr>
          <a:xfrm>
            <a:off x="348525"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2000"/>
              </a:spcAft>
              <a:buNone/>
            </a:pPr>
            <a:r>
              <a:rPr lang="en" sz="900">
                <a:solidFill>
                  <a:schemeClr val="lt1"/>
                </a:solidFill>
                <a:latin typeface="Georgia"/>
                <a:ea typeface="Georgia"/>
                <a:cs typeface="Georgia"/>
                <a:sym typeface="Georgia"/>
              </a:rPr>
              <a:t>AI tools can analyze legal documents quickly, highlighting key information and reducing the time judges spend on document examination.</a:t>
            </a:r>
            <a:endParaRPr sz="900">
              <a:solidFill>
                <a:schemeClr val="lt1"/>
              </a:solidFill>
              <a:latin typeface="Georgia"/>
              <a:ea typeface="Georgia"/>
              <a:cs typeface="Georgia"/>
              <a:sym typeface="Georgia"/>
            </a:endParaRPr>
          </a:p>
        </p:txBody>
      </p:sp>
      <p:sp>
        <p:nvSpPr>
          <p:cNvPr id="366" name="Google Shape;366;p61" descr="detail_1"/>
          <p:cNvSpPr txBox="1"/>
          <p:nvPr/>
        </p:nvSpPr>
        <p:spPr>
          <a:xfrm>
            <a:off x="2472430"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900" dirty="0">
                <a:solidFill>
                  <a:schemeClr val="lt1"/>
                </a:solidFill>
                <a:latin typeface="Georgia"/>
                <a:ea typeface="Georgia"/>
                <a:cs typeface="Georgia"/>
                <a:sym typeface="Georgia"/>
              </a:rPr>
              <a:t>AI can create concise summaries of lengthy legal documents, enabling judges to understand essential information rapidly and make timely decisions.</a:t>
            </a:r>
            <a:endParaRPr sz="900" dirty="0">
              <a:solidFill>
                <a:schemeClr val="lt1"/>
              </a:solidFill>
              <a:latin typeface="Georgia"/>
              <a:ea typeface="Georgia"/>
              <a:cs typeface="Georgia"/>
              <a:sym typeface="Georgia"/>
            </a:endParaRPr>
          </a:p>
        </p:txBody>
      </p:sp>
      <p:sp>
        <p:nvSpPr>
          <p:cNvPr id="367" name="Google Shape;367;p61" descr="detail_2"/>
          <p:cNvSpPr txBox="1"/>
          <p:nvPr/>
        </p:nvSpPr>
        <p:spPr>
          <a:xfrm>
            <a:off x="4596336"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900">
                <a:solidFill>
                  <a:schemeClr val="lt1"/>
                </a:solidFill>
                <a:latin typeface="Georgia"/>
                <a:ea typeface="Georgia"/>
                <a:cs typeface="Georgia"/>
                <a:sym typeface="Georgia"/>
              </a:rPr>
              <a:t>AI can handle administrative functions like scheduling and record-keeping, allowing judges to focus on legal matters rather than routine tasks.</a:t>
            </a:r>
            <a:endParaRPr sz="900">
              <a:solidFill>
                <a:schemeClr val="lt1"/>
              </a:solidFill>
              <a:latin typeface="Georgia"/>
              <a:ea typeface="Georgia"/>
              <a:cs typeface="Georgia"/>
              <a:sym typeface="Georgia"/>
            </a:endParaRPr>
          </a:p>
        </p:txBody>
      </p:sp>
      <p:sp>
        <p:nvSpPr>
          <p:cNvPr id="368" name="Google Shape;368;p61" descr="detail_3"/>
          <p:cNvSpPr txBox="1"/>
          <p:nvPr/>
        </p:nvSpPr>
        <p:spPr>
          <a:xfrm>
            <a:off x="6720258" y="21143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900">
                <a:solidFill>
                  <a:schemeClr val="lt1"/>
                </a:solidFill>
                <a:latin typeface="Georgia"/>
                <a:ea typeface="Georgia"/>
                <a:cs typeface="Georgia"/>
                <a:sym typeface="Georgia"/>
              </a:rPr>
              <a:t>AI enhances legal research by swiftly identifying relevant case law and precedents, providing judges with necessary information for fair verdicts.</a:t>
            </a:r>
            <a:endParaRPr sz="900">
              <a:solidFill>
                <a:schemeClr val="lt1"/>
              </a:solidFill>
              <a:latin typeface="Georgia"/>
              <a:ea typeface="Georgia"/>
              <a:cs typeface="Georgia"/>
              <a:sym typeface="Georgia"/>
            </a:endParaRPr>
          </a:p>
        </p:txBody>
      </p:sp>
      <p:sp>
        <p:nvSpPr>
          <p:cNvPr id="369" name="Google Shape;369;p61" descr="deliverable_0"/>
          <p:cNvSpPr txBox="1"/>
          <p:nvPr/>
        </p:nvSpPr>
        <p:spPr>
          <a:xfrm>
            <a:off x="348525"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dk2"/>
                </a:solidFill>
                <a:latin typeface="Georgia"/>
                <a:ea typeface="Georgia"/>
                <a:cs typeface="Georgia"/>
                <a:sym typeface="Georgia"/>
              </a:rPr>
              <a:t>Automated analysis reports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Key evidence highlights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Time-saving summaries</a:t>
            </a:r>
            <a:endParaRPr sz="800">
              <a:solidFill>
                <a:schemeClr val="dk2"/>
              </a:solidFill>
              <a:latin typeface="Georgia"/>
              <a:ea typeface="Georgia"/>
              <a:cs typeface="Georgia"/>
              <a:sym typeface="Georgia"/>
            </a:endParaRPr>
          </a:p>
        </p:txBody>
      </p:sp>
      <p:sp>
        <p:nvSpPr>
          <p:cNvPr id="370" name="Google Shape;370;p61" descr="deliverable_1"/>
          <p:cNvSpPr txBox="1"/>
          <p:nvPr/>
        </p:nvSpPr>
        <p:spPr>
          <a:xfrm>
            <a:off x="2472430"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dk2"/>
                </a:solidFill>
                <a:latin typeface="Georgia"/>
                <a:ea typeface="Georgia"/>
                <a:cs typeface="Georgia"/>
                <a:sym typeface="Georgia"/>
              </a:rPr>
              <a:t>Case summaries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Quick reference guides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Interim order drafts</a:t>
            </a:r>
            <a:endParaRPr sz="800">
              <a:solidFill>
                <a:schemeClr val="dk2"/>
              </a:solidFill>
              <a:latin typeface="Georgia"/>
              <a:ea typeface="Georgia"/>
              <a:cs typeface="Georgia"/>
              <a:sym typeface="Georgia"/>
            </a:endParaRPr>
          </a:p>
        </p:txBody>
      </p:sp>
      <p:sp>
        <p:nvSpPr>
          <p:cNvPr id="371" name="Google Shape;371;p61" descr="deliverable_2"/>
          <p:cNvSpPr txBox="1"/>
          <p:nvPr/>
        </p:nvSpPr>
        <p:spPr>
          <a:xfrm>
            <a:off x="4596336"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dk2"/>
                </a:solidFill>
                <a:latin typeface="Georgia"/>
                <a:ea typeface="Georgia"/>
                <a:cs typeface="Georgia"/>
                <a:sym typeface="Georgia"/>
              </a:rPr>
              <a:t>Automated scheduling alerts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Case management systems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Record-keeping efficiency reports</a:t>
            </a:r>
            <a:endParaRPr sz="800">
              <a:solidFill>
                <a:schemeClr val="dk2"/>
              </a:solidFill>
              <a:latin typeface="Georgia"/>
              <a:ea typeface="Georgia"/>
              <a:cs typeface="Georgia"/>
              <a:sym typeface="Georgia"/>
            </a:endParaRPr>
          </a:p>
        </p:txBody>
      </p:sp>
      <p:sp>
        <p:nvSpPr>
          <p:cNvPr id="372" name="Google Shape;372;p61" descr="deliverable_3"/>
          <p:cNvSpPr txBox="1"/>
          <p:nvPr/>
        </p:nvSpPr>
        <p:spPr>
          <a:xfrm>
            <a:off x="6720258" y="32506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dk2"/>
                </a:solidFill>
                <a:latin typeface="Georgia"/>
                <a:ea typeface="Georgia"/>
                <a:cs typeface="Georgia"/>
                <a:sym typeface="Georgia"/>
              </a:rPr>
              <a:t>Relevant case law summaries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Precedent analysis</a:t>
            </a:r>
            <a:endParaRPr sz="800">
              <a:solidFill>
                <a:schemeClr val="dk2"/>
              </a:solidFill>
              <a:latin typeface="Georgia"/>
              <a:ea typeface="Georgia"/>
              <a:cs typeface="Georgia"/>
              <a:sym typeface="Georgia"/>
            </a:endParaRPr>
          </a:p>
          <a:p>
            <a:pPr marL="0" lvl="0" indent="0" algn="l" rtl="0">
              <a:spcBef>
                <a:spcPts val="0"/>
              </a:spcBef>
              <a:spcAft>
                <a:spcPts val="0"/>
              </a:spcAft>
              <a:buNone/>
            </a:pPr>
            <a:r>
              <a:rPr lang="en" sz="800">
                <a:solidFill>
                  <a:schemeClr val="dk2"/>
                </a:solidFill>
                <a:latin typeface="Georgia"/>
                <a:ea typeface="Georgia"/>
                <a:cs typeface="Georgia"/>
                <a:sym typeface="Georgia"/>
              </a:rPr>
              <a:t>Legal insight reports</a:t>
            </a:r>
            <a:endParaRPr sz="800">
              <a:solidFill>
                <a:schemeClr val="dk2"/>
              </a:solidFill>
              <a:latin typeface="Georgia"/>
              <a:ea typeface="Georgia"/>
              <a:cs typeface="Georgia"/>
              <a:sym typeface="Georgia"/>
            </a:endParaRPr>
          </a:p>
        </p:txBody>
      </p:sp>
      <p:sp>
        <p:nvSpPr>
          <p:cNvPr id="373" name="Google Shape;373;p61" descr="title"/>
          <p:cNvSpPr txBox="1">
            <a:spLocks noGrp="1"/>
          </p:cNvSpPr>
          <p:nvPr>
            <p:ph type="title"/>
          </p:nvPr>
        </p:nvSpPr>
        <p:spPr>
          <a:xfrm>
            <a:off x="860703" y="718201"/>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n" sz="2100" b="1" dirty="0">
                <a:latin typeface="Bodoni Moda"/>
                <a:ea typeface="Bodoni Moda"/>
                <a:cs typeface="Bodoni Moda"/>
                <a:sym typeface="Bodoni Moda"/>
              </a:rPr>
              <a:t>How AI Will Reshape the Judicial System Globally</a:t>
            </a:r>
            <a:endParaRPr sz="2100" b="1" dirty="0">
              <a:latin typeface="Bodoni Moda"/>
              <a:ea typeface="Bodoni Moda"/>
              <a:cs typeface="Bodoni Moda"/>
              <a:sym typeface="Bodoni Moda"/>
            </a:endParaRPr>
          </a:p>
        </p:txBody>
      </p:sp>
      <p:sp>
        <p:nvSpPr>
          <p:cNvPr id="374" name="Google Shape;374;p61"/>
          <p:cNvSpPr/>
          <p:nvPr/>
        </p:nvSpPr>
        <p:spPr>
          <a:xfrm>
            <a:off x="2472425" y="1309050"/>
            <a:ext cx="158100" cy="158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6"/>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85"/>
        <p:cNvGrpSpPr/>
        <p:nvPr/>
      </p:nvGrpSpPr>
      <p:grpSpPr>
        <a:xfrm>
          <a:off x="0" y="0"/>
          <a:ext cx="0" cy="0"/>
          <a:chOff x="0" y="0"/>
          <a:chExt cx="0" cy="0"/>
        </a:xfrm>
      </p:grpSpPr>
      <p:sp>
        <p:nvSpPr>
          <p:cNvPr id="386" name="Google Shape;386;p62" descr="title"/>
          <p:cNvSpPr txBox="1">
            <a:spLocks noGrp="1"/>
          </p:cNvSpPr>
          <p:nvPr>
            <p:ph type="title"/>
          </p:nvPr>
        </p:nvSpPr>
        <p:spPr>
          <a:xfrm>
            <a:off x="1533344" y="494912"/>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dirty="0">
                <a:latin typeface="Bodoni Moda"/>
                <a:ea typeface="Bodoni Moda"/>
                <a:cs typeface="Bodoni Moda"/>
                <a:sym typeface="Bodoni Moda"/>
              </a:rPr>
              <a:t>Current AI Systems in the Legal Field</a:t>
            </a:r>
            <a:endParaRPr sz="2400" b="1" dirty="0">
              <a:solidFill>
                <a:schemeClr val="lt1"/>
              </a:solidFill>
              <a:latin typeface="Bodoni Moda"/>
              <a:ea typeface="Bodoni Moda"/>
              <a:cs typeface="Bodoni Moda"/>
              <a:sym typeface="Bodoni Moda"/>
            </a:endParaRPr>
          </a:p>
        </p:txBody>
      </p:sp>
      <p:sp>
        <p:nvSpPr>
          <p:cNvPr id="387" name="Google Shape;387;p62" descr="header_0"/>
          <p:cNvSpPr txBox="1">
            <a:spLocks noGrp="1"/>
          </p:cNvSpPr>
          <p:nvPr>
            <p:ph type="subTitle" idx="4294967295"/>
          </p:nvPr>
        </p:nvSpPr>
        <p:spPr>
          <a:xfrm>
            <a:off x="348527" y="2867774"/>
            <a:ext cx="2582100" cy="4911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ROSS Intelligence</a:t>
            </a:r>
            <a:endParaRPr sz="1200" b="1">
              <a:solidFill>
                <a:schemeClr val="lt1"/>
              </a:solidFill>
            </a:endParaRPr>
          </a:p>
        </p:txBody>
      </p:sp>
      <p:sp>
        <p:nvSpPr>
          <p:cNvPr id="388" name="Google Shape;388;p62" descr="header_1"/>
          <p:cNvSpPr txBox="1">
            <a:spLocks noGrp="1"/>
          </p:cNvSpPr>
          <p:nvPr>
            <p:ph type="subTitle" idx="4294967295"/>
          </p:nvPr>
        </p:nvSpPr>
        <p:spPr>
          <a:xfrm>
            <a:off x="3281895" y="2867774"/>
            <a:ext cx="2582100" cy="4911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KIRA Systems</a:t>
            </a:r>
            <a:endParaRPr sz="1200" b="1">
              <a:solidFill>
                <a:schemeClr val="lt1"/>
              </a:solidFill>
            </a:endParaRPr>
          </a:p>
        </p:txBody>
      </p:sp>
      <p:sp>
        <p:nvSpPr>
          <p:cNvPr id="389" name="Google Shape;389;p62" descr="detail_0"/>
          <p:cNvSpPr txBox="1">
            <a:spLocks noGrp="1"/>
          </p:cNvSpPr>
          <p:nvPr>
            <p:ph type="body" idx="1"/>
          </p:nvPr>
        </p:nvSpPr>
        <p:spPr>
          <a:xfrm>
            <a:off x="348527" y="3358998"/>
            <a:ext cx="2582100" cy="1417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000" dirty="0">
                <a:solidFill>
                  <a:schemeClr val="lt1"/>
                </a:solidFill>
              </a:rPr>
              <a:t>An AI-powered legal research tool utilizing Natural Language Understanding to provide relevant legal cases in response to user queries.</a:t>
            </a:r>
            <a:endParaRPr sz="1000" dirty="0">
              <a:solidFill>
                <a:schemeClr val="lt1"/>
              </a:solidFill>
            </a:endParaRPr>
          </a:p>
        </p:txBody>
      </p:sp>
      <p:sp>
        <p:nvSpPr>
          <p:cNvPr id="390" name="Google Shape;390;p62" descr="detail_1"/>
          <p:cNvSpPr txBox="1">
            <a:spLocks noGrp="1"/>
          </p:cNvSpPr>
          <p:nvPr>
            <p:ph type="body" idx="1"/>
          </p:nvPr>
        </p:nvSpPr>
        <p:spPr>
          <a:xfrm>
            <a:off x="3281879" y="3359001"/>
            <a:ext cx="2582100" cy="1417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000" dirty="0">
                <a:solidFill>
                  <a:schemeClr val="lt1"/>
                </a:solidFill>
              </a:rPr>
              <a:t>A machine learning tool designed for contract review, capable of identifying and extracting clauses efficiently from legal documents.</a:t>
            </a:r>
            <a:endParaRPr sz="1000" dirty="0">
              <a:solidFill>
                <a:schemeClr val="lt1"/>
              </a:solidFill>
            </a:endParaRPr>
          </a:p>
        </p:txBody>
      </p:sp>
      <p:pic>
        <p:nvPicPr>
          <p:cNvPr id="391" name="Google Shape;391;p62"/>
          <p:cNvPicPr preferRelativeResize="0"/>
          <p:nvPr/>
        </p:nvPicPr>
        <p:blipFill rotWithShape="1">
          <a:blip r:embed="rId3">
            <a:alphaModFix/>
          </a:blip>
          <a:srcRect t="4553" b="4553"/>
          <a:stretch/>
        </p:blipFill>
        <p:spPr>
          <a:xfrm>
            <a:off x="348525" y="1361200"/>
            <a:ext cx="2582050" cy="1417862"/>
          </a:xfrm>
          <a:prstGeom prst="rect">
            <a:avLst/>
          </a:prstGeom>
          <a:noFill/>
          <a:ln>
            <a:noFill/>
          </a:ln>
        </p:spPr>
      </p:pic>
      <p:pic>
        <p:nvPicPr>
          <p:cNvPr id="392" name="Google Shape;392;p62"/>
          <p:cNvPicPr preferRelativeResize="0"/>
          <p:nvPr/>
        </p:nvPicPr>
        <p:blipFill rotWithShape="1">
          <a:blip r:embed="rId4">
            <a:alphaModFix/>
          </a:blip>
          <a:srcRect t="5540" b="5531"/>
          <a:stretch/>
        </p:blipFill>
        <p:spPr>
          <a:xfrm>
            <a:off x="3281886" y="1361200"/>
            <a:ext cx="2582052" cy="1417863"/>
          </a:xfrm>
          <a:prstGeom prst="rect">
            <a:avLst/>
          </a:prstGeom>
          <a:noFill/>
          <a:ln>
            <a:noFill/>
          </a:ln>
        </p:spPr>
      </p:pic>
      <p:sp>
        <p:nvSpPr>
          <p:cNvPr id="393" name="Google Shape;393;p62" descr="header_2"/>
          <p:cNvSpPr txBox="1">
            <a:spLocks noGrp="1"/>
          </p:cNvSpPr>
          <p:nvPr>
            <p:ph type="subTitle" idx="4294967295"/>
          </p:nvPr>
        </p:nvSpPr>
        <p:spPr>
          <a:xfrm>
            <a:off x="6215272" y="2867774"/>
            <a:ext cx="2582100" cy="4911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eBrevia</a:t>
            </a:r>
            <a:endParaRPr sz="1200" b="1">
              <a:solidFill>
                <a:schemeClr val="lt1"/>
              </a:solidFill>
            </a:endParaRPr>
          </a:p>
        </p:txBody>
      </p:sp>
      <p:sp>
        <p:nvSpPr>
          <p:cNvPr id="394" name="Google Shape;394;p62" descr="detail_2"/>
          <p:cNvSpPr txBox="1">
            <a:spLocks noGrp="1"/>
          </p:cNvSpPr>
          <p:nvPr>
            <p:ph type="body" idx="1"/>
          </p:nvPr>
        </p:nvSpPr>
        <p:spPr>
          <a:xfrm>
            <a:off x="6215255" y="3359001"/>
            <a:ext cx="2582100" cy="1417800"/>
          </a:xfrm>
          <a:prstGeom prst="rect">
            <a:avLst/>
          </a:prstGeom>
        </p:spPr>
        <p:txBody>
          <a:bodyPr spcFirstLastPara="1" wrap="square" lIns="0" tIns="91425" rIns="0" bIns="91425" anchor="t" anchorCtr="0">
            <a:noAutofit/>
          </a:bodyPr>
          <a:lstStyle/>
          <a:p>
            <a:pPr marL="0" lvl="0" indent="0" algn="l" rtl="0">
              <a:lnSpc>
                <a:spcPct val="115000"/>
              </a:lnSpc>
              <a:spcBef>
                <a:spcPts val="0"/>
              </a:spcBef>
              <a:spcAft>
                <a:spcPts val="1000"/>
              </a:spcAft>
              <a:buNone/>
            </a:pPr>
            <a:r>
              <a:rPr lang="en" sz="1000" dirty="0">
                <a:solidFill>
                  <a:schemeClr val="lt1"/>
                </a:solidFill>
              </a:rPr>
              <a:t>An AI system that automates the extraction of relevant information from legal documents, significantly reducing time spent on document review.</a:t>
            </a:r>
            <a:endParaRPr sz="1000" dirty="0">
              <a:solidFill>
                <a:schemeClr val="lt1"/>
              </a:solidFill>
            </a:endParaRPr>
          </a:p>
        </p:txBody>
      </p:sp>
      <p:pic>
        <p:nvPicPr>
          <p:cNvPr id="395" name="Google Shape;395;p62"/>
          <p:cNvPicPr preferRelativeResize="0"/>
          <p:nvPr/>
        </p:nvPicPr>
        <p:blipFill rotWithShape="1">
          <a:blip r:embed="rId5">
            <a:alphaModFix/>
          </a:blip>
          <a:srcRect l="2042" r="2042"/>
          <a:stretch/>
        </p:blipFill>
        <p:spPr>
          <a:xfrm>
            <a:off x="6215263" y="1361200"/>
            <a:ext cx="2582051" cy="1417864"/>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61" descr="header_1"/>
          <p:cNvSpPr txBox="1">
            <a:spLocks noGrp="1"/>
          </p:cNvSpPr>
          <p:nvPr>
            <p:ph type="subTitle" idx="4294967295"/>
          </p:nvPr>
        </p:nvSpPr>
        <p:spPr>
          <a:xfrm>
            <a:off x="2552644" y="2559243"/>
            <a:ext cx="19959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800"/>
              </a:spcAft>
              <a:buNone/>
            </a:pPr>
            <a:r>
              <a:rPr lang="en" sz="1000" b="1">
                <a:solidFill>
                  <a:schemeClr val="lt1"/>
                </a:solidFill>
              </a:rPr>
              <a:t>Legal Research Technology</a:t>
            </a:r>
            <a:endParaRPr sz="1000" b="1">
              <a:solidFill>
                <a:schemeClr val="lt1"/>
              </a:solidFill>
            </a:endParaRPr>
          </a:p>
        </p:txBody>
      </p:sp>
      <p:sp>
        <p:nvSpPr>
          <p:cNvPr id="371" name="Google Shape;371;p61" descr="detail_1"/>
          <p:cNvSpPr txBox="1">
            <a:spLocks noGrp="1"/>
          </p:cNvSpPr>
          <p:nvPr>
            <p:ph type="body" idx="1"/>
          </p:nvPr>
        </p:nvSpPr>
        <p:spPr>
          <a:xfrm>
            <a:off x="4724074" y="2559187"/>
            <a:ext cx="39573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None/>
            </a:pPr>
            <a:r>
              <a:rPr lang="en" sz="1000">
                <a:solidFill>
                  <a:schemeClr val="lt1"/>
                </a:solidFill>
              </a:rPr>
              <a:t>AI-powered tools automate citation checking and summarizing legal findings, enhancing research efficiency and accuracy.</a:t>
            </a:r>
            <a:endParaRPr sz="1000">
              <a:solidFill>
                <a:schemeClr val="lt1"/>
              </a:solidFill>
            </a:endParaRPr>
          </a:p>
        </p:txBody>
      </p:sp>
      <p:sp>
        <p:nvSpPr>
          <p:cNvPr id="372" name="Google Shape;372;p61" descr="header_2"/>
          <p:cNvSpPr txBox="1">
            <a:spLocks noGrp="1"/>
          </p:cNvSpPr>
          <p:nvPr>
            <p:ph type="subTitle" idx="4294967295"/>
          </p:nvPr>
        </p:nvSpPr>
        <p:spPr>
          <a:xfrm>
            <a:off x="2552647" y="3756129"/>
            <a:ext cx="19959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800"/>
              </a:spcAft>
              <a:buNone/>
            </a:pPr>
            <a:r>
              <a:rPr lang="en" sz="1000" b="1">
                <a:solidFill>
                  <a:schemeClr val="lt1"/>
                </a:solidFill>
              </a:rPr>
              <a:t>Legal Language Processing</a:t>
            </a:r>
            <a:endParaRPr sz="1000" b="1">
              <a:solidFill>
                <a:schemeClr val="lt1"/>
              </a:solidFill>
            </a:endParaRPr>
          </a:p>
        </p:txBody>
      </p:sp>
      <p:sp>
        <p:nvSpPr>
          <p:cNvPr id="373" name="Google Shape;373;p61" descr="detail_2"/>
          <p:cNvSpPr txBox="1">
            <a:spLocks noGrp="1"/>
          </p:cNvSpPr>
          <p:nvPr>
            <p:ph type="body" idx="1"/>
          </p:nvPr>
        </p:nvSpPr>
        <p:spPr>
          <a:xfrm>
            <a:off x="4724076" y="3756078"/>
            <a:ext cx="39573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None/>
            </a:pPr>
            <a:r>
              <a:rPr lang="en" sz="1000">
                <a:solidFill>
                  <a:schemeClr val="lt1"/>
                </a:solidFill>
              </a:rPr>
              <a:t>NLP tools simplify complex legal jargon, making legal documents more accessible and improving search accuracy.</a:t>
            </a:r>
            <a:endParaRPr sz="1000">
              <a:solidFill>
                <a:schemeClr val="lt1"/>
              </a:solidFill>
            </a:endParaRPr>
          </a:p>
        </p:txBody>
      </p:sp>
      <p:sp>
        <p:nvSpPr>
          <p:cNvPr id="374" name="Google Shape;374;p61" descr="header_0"/>
          <p:cNvSpPr txBox="1">
            <a:spLocks noGrp="1"/>
          </p:cNvSpPr>
          <p:nvPr>
            <p:ph type="subTitle" idx="4294967295"/>
          </p:nvPr>
        </p:nvSpPr>
        <p:spPr>
          <a:xfrm>
            <a:off x="2552644" y="1362366"/>
            <a:ext cx="19959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800"/>
              </a:spcAft>
              <a:buNone/>
            </a:pPr>
            <a:r>
              <a:rPr lang="en" sz="1000" b="1">
                <a:solidFill>
                  <a:schemeClr val="lt1"/>
                </a:solidFill>
              </a:rPr>
              <a:t>Predictive Legal Analytics</a:t>
            </a:r>
            <a:endParaRPr sz="1000" b="1">
              <a:solidFill>
                <a:schemeClr val="lt1"/>
              </a:solidFill>
            </a:endParaRPr>
          </a:p>
        </p:txBody>
      </p:sp>
      <p:sp>
        <p:nvSpPr>
          <p:cNvPr id="375" name="Google Shape;375;p61" descr="detail_0"/>
          <p:cNvSpPr txBox="1">
            <a:spLocks noGrp="1"/>
          </p:cNvSpPr>
          <p:nvPr>
            <p:ph type="body" idx="1"/>
          </p:nvPr>
        </p:nvSpPr>
        <p:spPr>
          <a:xfrm>
            <a:off x="4724074" y="1362304"/>
            <a:ext cx="3957300" cy="968100"/>
          </a:xfrm>
          <a:prstGeom prst="rect">
            <a:avLst/>
          </a:prstGeom>
        </p:spPr>
        <p:txBody>
          <a:bodyPr spcFirstLastPara="1" wrap="square" lIns="0" tIns="0" rIns="0" bIns="91425" anchor="t" anchorCtr="0">
            <a:noAutofit/>
          </a:bodyPr>
          <a:lstStyle/>
          <a:p>
            <a:pPr marL="0" lvl="0" indent="0" algn="l" rtl="0">
              <a:lnSpc>
                <a:spcPct val="115000"/>
              </a:lnSpc>
              <a:spcBef>
                <a:spcPts val="0"/>
              </a:spcBef>
              <a:spcAft>
                <a:spcPts val="1000"/>
              </a:spcAft>
              <a:buNone/>
            </a:pPr>
            <a:r>
              <a:rPr lang="en" sz="1000">
                <a:solidFill>
                  <a:schemeClr val="lt1"/>
                </a:solidFill>
              </a:rPr>
              <a:t>AI analyzes historical case data to predict outcomes based on past rulings, assisting in strategic decision-making.</a:t>
            </a:r>
            <a:endParaRPr sz="1000">
              <a:solidFill>
                <a:schemeClr val="lt1"/>
              </a:solidFill>
            </a:endParaRPr>
          </a:p>
        </p:txBody>
      </p:sp>
      <p:pic>
        <p:nvPicPr>
          <p:cNvPr id="376" name="Google Shape;376;p61"/>
          <p:cNvPicPr preferRelativeResize="0"/>
          <p:nvPr/>
        </p:nvPicPr>
        <p:blipFill rotWithShape="1">
          <a:blip r:embed="rId3">
            <a:alphaModFix/>
          </a:blip>
          <a:srcRect t="5814" b="5814"/>
          <a:stretch/>
        </p:blipFill>
        <p:spPr>
          <a:xfrm>
            <a:off x="348600" y="1362275"/>
            <a:ext cx="1947893" cy="968305"/>
          </a:xfrm>
          <a:prstGeom prst="rect">
            <a:avLst/>
          </a:prstGeom>
          <a:noFill/>
          <a:ln>
            <a:noFill/>
          </a:ln>
        </p:spPr>
      </p:pic>
      <p:pic>
        <p:nvPicPr>
          <p:cNvPr id="377" name="Google Shape;377;p61"/>
          <p:cNvPicPr preferRelativeResize="0"/>
          <p:nvPr/>
        </p:nvPicPr>
        <p:blipFill rotWithShape="1">
          <a:blip r:embed="rId4">
            <a:alphaModFix/>
          </a:blip>
          <a:srcRect t="12736" b="12736"/>
          <a:stretch/>
        </p:blipFill>
        <p:spPr>
          <a:xfrm>
            <a:off x="348605" y="2559217"/>
            <a:ext cx="1947895" cy="968294"/>
          </a:xfrm>
          <a:prstGeom prst="rect">
            <a:avLst/>
          </a:prstGeom>
          <a:noFill/>
          <a:ln>
            <a:noFill/>
          </a:ln>
        </p:spPr>
      </p:pic>
      <p:pic>
        <p:nvPicPr>
          <p:cNvPr id="378" name="Google Shape;378;p61"/>
          <p:cNvPicPr preferRelativeResize="0"/>
          <p:nvPr/>
        </p:nvPicPr>
        <p:blipFill rotWithShape="1">
          <a:blip r:embed="rId5">
            <a:alphaModFix/>
          </a:blip>
          <a:srcRect t="4471" b="4462"/>
          <a:stretch/>
        </p:blipFill>
        <p:spPr>
          <a:xfrm>
            <a:off x="348602" y="3756161"/>
            <a:ext cx="1947893" cy="968239"/>
          </a:xfrm>
          <a:prstGeom prst="rect">
            <a:avLst/>
          </a:prstGeom>
          <a:noFill/>
          <a:ln>
            <a:noFill/>
          </a:ln>
        </p:spPr>
      </p:pic>
      <p:sp>
        <p:nvSpPr>
          <p:cNvPr id="379" name="Google Shape;379;p61"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100" b="1">
                <a:latin typeface="Bodoni Moda"/>
                <a:ea typeface="Bodoni Moda"/>
                <a:cs typeface="Bodoni Moda"/>
                <a:sym typeface="Bodoni Moda"/>
              </a:rPr>
              <a:t>Applications of AI for Legal Research Automation</a:t>
            </a:r>
            <a:endParaRPr sz="2100" b="1">
              <a:solidFill>
                <a:schemeClr val="lt1"/>
              </a:solidFill>
              <a:latin typeface="Bodoni Moda"/>
              <a:ea typeface="Bodoni Moda"/>
              <a:cs typeface="Bodoni Moda"/>
              <a:sym typeface="Bodoni Moda"/>
            </a:endParaRPr>
          </a:p>
        </p:txBody>
      </p:sp>
      <p:sp>
        <p:nvSpPr>
          <p:cNvPr id="380" name="Google Shape;380;p61"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Applications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28740230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descr="header_0"/>
          <p:cNvSpPr txBox="1"/>
          <p:nvPr/>
        </p:nvSpPr>
        <p:spPr>
          <a:xfrm>
            <a:off x="348525"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4"/>
                </a:solidFill>
                <a:latin typeface="Noto Sans"/>
                <a:ea typeface="Noto Sans"/>
                <a:cs typeface="Noto Sans"/>
                <a:sym typeface="Noto Sans"/>
              </a:rPr>
              <a:t>Efficiency</a:t>
            </a:r>
            <a:endParaRPr sz="1200" b="1">
              <a:solidFill>
                <a:schemeClr val="accent4"/>
              </a:solidFill>
              <a:latin typeface="Noto Sans"/>
              <a:ea typeface="Noto Sans"/>
              <a:cs typeface="Noto Sans"/>
              <a:sym typeface="Noto Sans"/>
            </a:endParaRPr>
          </a:p>
        </p:txBody>
      </p:sp>
      <p:sp>
        <p:nvSpPr>
          <p:cNvPr id="386" name="Google Shape;386;p62" descr="header_1"/>
          <p:cNvSpPr txBox="1"/>
          <p:nvPr/>
        </p:nvSpPr>
        <p:spPr>
          <a:xfrm>
            <a:off x="2472428"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4"/>
                </a:solidFill>
                <a:latin typeface="Noto Sans"/>
                <a:ea typeface="Noto Sans"/>
                <a:cs typeface="Noto Sans"/>
                <a:sym typeface="Noto Sans"/>
              </a:rPr>
              <a:t>Accuracy</a:t>
            </a:r>
            <a:endParaRPr sz="1200" b="1">
              <a:solidFill>
                <a:schemeClr val="accent4"/>
              </a:solidFill>
              <a:latin typeface="Noto Sans"/>
              <a:ea typeface="Noto Sans"/>
              <a:cs typeface="Noto Sans"/>
              <a:sym typeface="Noto Sans"/>
            </a:endParaRPr>
          </a:p>
        </p:txBody>
      </p:sp>
      <p:sp>
        <p:nvSpPr>
          <p:cNvPr id="387" name="Google Shape;387;p62" descr="header_2"/>
          <p:cNvSpPr txBox="1"/>
          <p:nvPr/>
        </p:nvSpPr>
        <p:spPr>
          <a:xfrm>
            <a:off x="4596331"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4"/>
                </a:solidFill>
                <a:latin typeface="Noto Sans"/>
                <a:ea typeface="Noto Sans"/>
                <a:cs typeface="Noto Sans"/>
                <a:sym typeface="Noto Sans"/>
              </a:rPr>
              <a:t>Cost-Effectiveness</a:t>
            </a:r>
            <a:endParaRPr sz="1200" b="1">
              <a:solidFill>
                <a:schemeClr val="accent4"/>
              </a:solidFill>
              <a:latin typeface="Noto Sans"/>
              <a:ea typeface="Noto Sans"/>
              <a:cs typeface="Noto Sans"/>
              <a:sym typeface="Noto Sans"/>
            </a:endParaRPr>
          </a:p>
        </p:txBody>
      </p:sp>
      <p:sp>
        <p:nvSpPr>
          <p:cNvPr id="388" name="Google Shape;388;p62" descr="header_3"/>
          <p:cNvSpPr txBox="1"/>
          <p:nvPr/>
        </p:nvSpPr>
        <p:spPr>
          <a:xfrm>
            <a:off x="6720250"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4"/>
                </a:solidFill>
                <a:latin typeface="Noto Sans"/>
                <a:ea typeface="Noto Sans"/>
                <a:cs typeface="Noto Sans"/>
                <a:sym typeface="Noto Sans"/>
              </a:rPr>
              <a:t>Personalization</a:t>
            </a:r>
            <a:endParaRPr sz="1200" b="1">
              <a:solidFill>
                <a:schemeClr val="accent4"/>
              </a:solidFill>
              <a:latin typeface="Noto Sans"/>
              <a:ea typeface="Noto Sans"/>
              <a:cs typeface="Noto Sans"/>
              <a:sym typeface="Noto Sans"/>
            </a:endParaRPr>
          </a:p>
        </p:txBody>
      </p:sp>
      <p:sp>
        <p:nvSpPr>
          <p:cNvPr id="389" name="Google Shape;389;p62" descr="detail_0"/>
          <p:cNvSpPr txBox="1"/>
          <p:nvPr/>
        </p:nvSpPr>
        <p:spPr>
          <a:xfrm>
            <a:off x="345575"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2000"/>
              </a:spcAft>
              <a:buNone/>
            </a:pPr>
            <a:r>
              <a:rPr lang="en" sz="1200">
                <a:solidFill>
                  <a:schemeClr val="lt1"/>
                </a:solidFill>
                <a:latin typeface="Georgia"/>
                <a:ea typeface="Georgia"/>
                <a:cs typeface="Georgia"/>
                <a:sym typeface="Georgia"/>
              </a:rPr>
              <a:t>AI tools can process vast amounts of legal data rapidly, significantly reducing the time legal professionals spend on research tasks.</a:t>
            </a:r>
            <a:endParaRPr sz="1200">
              <a:solidFill>
                <a:schemeClr val="lt1"/>
              </a:solidFill>
              <a:latin typeface="Georgia"/>
              <a:ea typeface="Georgia"/>
              <a:cs typeface="Georgia"/>
              <a:sym typeface="Georgia"/>
            </a:endParaRPr>
          </a:p>
        </p:txBody>
      </p:sp>
      <p:sp>
        <p:nvSpPr>
          <p:cNvPr id="390" name="Google Shape;390;p62" descr="detail_1"/>
          <p:cNvSpPr txBox="1"/>
          <p:nvPr/>
        </p:nvSpPr>
        <p:spPr>
          <a:xfrm>
            <a:off x="2469486"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latin typeface="Georgia"/>
                <a:ea typeface="Georgia"/>
                <a:cs typeface="Georgia"/>
                <a:sym typeface="Georgia"/>
              </a:rPr>
              <a:t>Advanced algorithms enhance the precision of legal research, minimizing human errors and ensuring reliable information retrieval.</a:t>
            </a:r>
            <a:endParaRPr sz="1200">
              <a:solidFill>
                <a:schemeClr val="lt1"/>
              </a:solidFill>
              <a:latin typeface="Georgia"/>
              <a:ea typeface="Georgia"/>
              <a:cs typeface="Georgia"/>
              <a:sym typeface="Georgia"/>
            </a:endParaRPr>
          </a:p>
        </p:txBody>
      </p:sp>
      <p:sp>
        <p:nvSpPr>
          <p:cNvPr id="391" name="Google Shape;391;p62" descr="detail_2"/>
          <p:cNvSpPr txBox="1"/>
          <p:nvPr/>
        </p:nvSpPr>
        <p:spPr>
          <a:xfrm>
            <a:off x="4593397"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latin typeface="Georgia"/>
                <a:ea typeface="Georgia"/>
                <a:cs typeface="Georgia"/>
                <a:sym typeface="Georgia"/>
              </a:rPr>
              <a:t>By automating routine research tasks, AI reduces the need for extensive human resources, resulting in overall cost savings for law firms.</a:t>
            </a:r>
            <a:endParaRPr sz="1200">
              <a:solidFill>
                <a:schemeClr val="lt1"/>
              </a:solidFill>
              <a:latin typeface="Georgia"/>
              <a:ea typeface="Georgia"/>
              <a:cs typeface="Georgia"/>
              <a:sym typeface="Georgia"/>
            </a:endParaRPr>
          </a:p>
        </p:txBody>
      </p:sp>
      <p:sp>
        <p:nvSpPr>
          <p:cNvPr id="392" name="Google Shape;392;p62" descr="detail_3"/>
          <p:cNvSpPr txBox="1"/>
          <p:nvPr/>
        </p:nvSpPr>
        <p:spPr>
          <a:xfrm>
            <a:off x="6717324"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latin typeface="Georgia"/>
                <a:ea typeface="Georgia"/>
                <a:cs typeface="Georgia"/>
                <a:sym typeface="Georgia"/>
              </a:rPr>
              <a:t>AI systems can customize search results based on user preferences and past queries, improving the relevance of retrieved legal information.</a:t>
            </a:r>
            <a:endParaRPr sz="1200">
              <a:solidFill>
                <a:schemeClr val="lt1"/>
              </a:solidFill>
              <a:latin typeface="Georgia"/>
              <a:ea typeface="Georgia"/>
              <a:cs typeface="Georgia"/>
              <a:sym typeface="Georgia"/>
            </a:endParaRPr>
          </a:p>
        </p:txBody>
      </p:sp>
      <p:sp>
        <p:nvSpPr>
          <p:cNvPr id="393" name="Google Shape;393;p62" descr="title"/>
          <p:cNvSpPr txBox="1">
            <a:spLocks noGrp="1"/>
          </p:cNvSpPr>
          <p:nvPr>
            <p:ph type="title"/>
          </p:nvPr>
        </p:nvSpPr>
        <p:spPr>
          <a:xfrm>
            <a:off x="1231195" y="867250"/>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n" b="1" dirty="0">
                <a:latin typeface="Bodoni Moda"/>
                <a:ea typeface="Bodoni Moda"/>
                <a:cs typeface="Bodoni Moda"/>
                <a:sym typeface="Bodoni Moda"/>
              </a:rPr>
              <a:t>Benefits of AI for Legal Research</a:t>
            </a:r>
            <a:endParaRPr sz="2400" b="1" dirty="0">
              <a:solidFill>
                <a:schemeClr val="lt1"/>
              </a:solidFill>
              <a:latin typeface="Bodoni Moda"/>
              <a:ea typeface="Bodoni Moda"/>
              <a:cs typeface="Bodoni Moda"/>
              <a:sym typeface="Bodoni Moda"/>
            </a:endParaRPr>
          </a:p>
        </p:txBody>
      </p:sp>
      <p:sp>
        <p:nvSpPr>
          <p:cNvPr id="394" name="Google Shape;394;p62" descr="chapter"/>
          <p:cNvSpPr txBox="1"/>
          <p:nvPr/>
        </p:nvSpPr>
        <p:spPr>
          <a:xfrm>
            <a:off x="363397"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Benefits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11804635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63" descr="header_0"/>
          <p:cNvSpPr txBox="1">
            <a:spLocks noGrp="1"/>
          </p:cNvSpPr>
          <p:nvPr>
            <p:ph type="subTitle" idx="4294967295"/>
          </p:nvPr>
        </p:nvSpPr>
        <p:spPr>
          <a:xfrm>
            <a:off x="348525"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Handling Large Volumes of Data</a:t>
            </a:r>
            <a:endParaRPr sz="1200" b="1">
              <a:solidFill>
                <a:schemeClr val="lt1"/>
              </a:solidFill>
            </a:endParaRPr>
          </a:p>
        </p:txBody>
      </p:sp>
      <p:sp>
        <p:nvSpPr>
          <p:cNvPr id="406" name="Google Shape;406;p63" descr="header_1"/>
          <p:cNvSpPr txBox="1">
            <a:spLocks noGrp="1"/>
          </p:cNvSpPr>
          <p:nvPr>
            <p:ph type="subTitle" idx="4294967295"/>
          </p:nvPr>
        </p:nvSpPr>
        <p:spPr>
          <a:xfrm>
            <a:off x="3264859"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Conducting Preliminary Research</a:t>
            </a:r>
            <a:endParaRPr sz="1200" b="1">
              <a:solidFill>
                <a:schemeClr val="lt1"/>
              </a:solidFill>
            </a:endParaRPr>
          </a:p>
        </p:txBody>
      </p:sp>
      <p:sp>
        <p:nvSpPr>
          <p:cNvPr id="407" name="Google Shape;407;p63" descr="header_2"/>
          <p:cNvSpPr txBox="1">
            <a:spLocks noGrp="1"/>
          </p:cNvSpPr>
          <p:nvPr>
            <p:ph type="subTitle" idx="4294967295"/>
          </p:nvPr>
        </p:nvSpPr>
        <p:spPr>
          <a:xfrm>
            <a:off x="6181175"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Meeting Tight Deadlines</a:t>
            </a:r>
            <a:endParaRPr sz="1200" b="1">
              <a:solidFill>
                <a:schemeClr val="lt1"/>
              </a:solidFill>
            </a:endParaRPr>
          </a:p>
        </p:txBody>
      </p:sp>
      <p:sp>
        <p:nvSpPr>
          <p:cNvPr id="408" name="Google Shape;408;p63" descr="detail_0"/>
          <p:cNvSpPr txBox="1">
            <a:spLocks noGrp="1"/>
          </p:cNvSpPr>
          <p:nvPr>
            <p:ph type="body" idx="1"/>
          </p:nvPr>
        </p:nvSpPr>
        <p:spPr>
          <a:xfrm>
            <a:off x="348525"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n" sz="1200">
                <a:solidFill>
                  <a:schemeClr val="lt1"/>
                </a:solidFill>
              </a:rPr>
              <a:t>AI is ideal for processing vast amounts of legal documents and case law, enabling quick sifting through extensive datasets that would be impractical for manual review.</a:t>
            </a:r>
            <a:endParaRPr sz="1200">
              <a:solidFill>
                <a:schemeClr val="lt1"/>
              </a:solidFill>
            </a:endParaRPr>
          </a:p>
        </p:txBody>
      </p:sp>
      <p:sp>
        <p:nvSpPr>
          <p:cNvPr id="409" name="Google Shape;409;p63" descr="detail_1"/>
          <p:cNvSpPr txBox="1">
            <a:spLocks noGrp="1"/>
          </p:cNvSpPr>
          <p:nvPr>
            <p:ph type="body" idx="1"/>
          </p:nvPr>
        </p:nvSpPr>
        <p:spPr>
          <a:xfrm>
            <a:off x="3264850"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n" sz="1200">
                <a:solidFill>
                  <a:schemeClr val="lt1"/>
                </a:solidFill>
              </a:rPr>
              <a:t>During the initial stages of legal inquiries, AI can swiftly summarize key cases and statutes, providing a foundational understanding before deeper manual research.</a:t>
            </a:r>
            <a:endParaRPr sz="1200">
              <a:solidFill>
                <a:schemeClr val="lt1"/>
              </a:solidFill>
            </a:endParaRPr>
          </a:p>
        </p:txBody>
      </p:sp>
      <p:sp>
        <p:nvSpPr>
          <p:cNvPr id="410" name="Google Shape;410;p63" descr="detail_2"/>
          <p:cNvSpPr txBox="1">
            <a:spLocks noGrp="1"/>
          </p:cNvSpPr>
          <p:nvPr>
            <p:ph type="body" idx="1"/>
          </p:nvPr>
        </p:nvSpPr>
        <p:spPr>
          <a:xfrm>
            <a:off x="6181150"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n" sz="1200" dirty="0">
                <a:solidFill>
                  <a:schemeClr val="lt1"/>
                </a:solidFill>
              </a:rPr>
              <a:t>In urgent situations, such as litigation or contract negotiations, AI-powered tools can deliver research results much faster than traditional methods, ensuring timely decision-making.</a:t>
            </a:r>
            <a:endParaRPr sz="1200" dirty="0">
              <a:solidFill>
                <a:schemeClr val="lt1"/>
              </a:solidFill>
            </a:endParaRPr>
          </a:p>
        </p:txBody>
      </p:sp>
      <p:sp>
        <p:nvSpPr>
          <p:cNvPr id="411" name="Google Shape;411;p63" descr="title"/>
          <p:cNvSpPr txBox="1">
            <a:spLocks noGrp="1"/>
          </p:cNvSpPr>
          <p:nvPr>
            <p:ph type="title"/>
          </p:nvPr>
        </p:nvSpPr>
        <p:spPr>
          <a:xfrm>
            <a:off x="743025" y="890750"/>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000" b="1" dirty="0">
                <a:latin typeface="Bodoni Moda"/>
                <a:ea typeface="Bodoni Moda"/>
                <a:cs typeface="Bodoni Moda"/>
                <a:sym typeface="Bodoni Moda"/>
              </a:rPr>
              <a:t>When to Perform AI-Powered Automated Legal Research</a:t>
            </a:r>
            <a:endParaRPr sz="2000" b="1" dirty="0">
              <a:solidFill>
                <a:schemeClr val="lt1"/>
              </a:solidFill>
              <a:latin typeface="Bodoni Moda"/>
              <a:ea typeface="Bodoni Moda"/>
              <a:cs typeface="Bodoni Moda"/>
              <a:sym typeface="Bodoni Moda"/>
            </a:endParaRPr>
          </a:p>
        </p:txBody>
      </p:sp>
      <p:sp>
        <p:nvSpPr>
          <p:cNvPr id="412" name="Google Shape;412;p63"/>
          <p:cNvSpPr/>
          <p:nvPr/>
        </p:nvSpPr>
        <p:spPr>
          <a:xfrm>
            <a:off x="1562475" y="21206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13" name="Google Shape;413;p63"/>
          <p:cNvSpPr/>
          <p:nvPr/>
        </p:nvSpPr>
        <p:spPr>
          <a:xfrm>
            <a:off x="4478788" y="21206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14" name="Google Shape;414;p63"/>
          <p:cNvSpPr/>
          <p:nvPr/>
        </p:nvSpPr>
        <p:spPr>
          <a:xfrm>
            <a:off x="7395113" y="20444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15" name="Google Shape;415;p63" descr="chapter"/>
          <p:cNvSpPr txBox="1"/>
          <p:nvPr/>
        </p:nvSpPr>
        <p:spPr>
          <a:xfrm>
            <a:off x="743025" y="317850"/>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Applications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4067586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4" descr="title"/>
          <p:cNvSpPr txBox="1">
            <a:spLocks noGrp="1"/>
          </p:cNvSpPr>
          <p:nvPr>
            <p:ph type="title"/>
          </p:nvPr>
        </p:nvSpPr>
        <p:spPr>
          <a:xfrm>
            <a:off x="1835494" y="582210"/>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n" b="1" dirty="0">
                <a:latin typeface="Bodoni Moda"/>
                <a:ea typeface="Bodoni Moda"/>
                <a:cs typeface="Bodoni Moda"/>
                <a:sym typeface="Bodoni Moda"/>
              </a:rPr>
              <a:t>AI Tools for Legal Research</a:t>
            </a:r>
            <a:endParaRPr sz="2400" b="1" dirty="0">
              <a:solidFill>
                <a:schemeClr val="lt1"/>
              </a:solidFill>
              <a:latin typeface="Bodoni Moda"/>
              <a:ea typeface="Bodoni Moda"/>
              <a:cs typeface="Bodoni Moda"/>
              <a:sym typeface="Bodoni Moda"/>
            </a:endParaRPr>
          </a:p>
        </p:txBody>
      </p:sp>
      <p:sp>
        <p:nvSpPr>
          <p:cNvPr id="427" name="Google Shape;427;p6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4"/>
                </a:solidFill>
                <a:latin typeface="Noto Sans"/>
                <a:ea typeface="Noto Sans"/>
                <a:cs typeface="Noto Sans"/>
                <a:sym typeface="Noto Sans"/>
              </a:rPr>
              <a:t>Tools</a:t>
            </a:r>
            <a:endParaRPr sz="1000" b="1">
              <a:solidFill>
                <a:schemeClr val="accent4"/>
              </a:solidFill>
              <a:latin typeface="Noto Sans"/>
              <a:ea typeface="Noto Sans"/>
              <a:cs typeface="Noto Sans"/>
              <a:sym typeface="Noto Sans"/>
            </a:endParaRPr>
          </a:p>
        </p:txBody>
      </p:sp>
      <p:sp>
        <p:nvSpPr>
          <p:cNvPr id="428" name="Google Shape;428;p64" descr="detail_0"/>
          <p:cNvSpPr txBox="1">
            <a:spLocks noGrp="1"/>
          </p:cNvSpPr>
          <p:nvPr>
            <p:ph type="body" idx="1"/>
          </p:nvPr>
        </p:nvSpPr>
        <p:spPr>
          <a:xfrm>
            <a:off x="345042" y="1708098"/>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1000"/>
              </a:spcAft>
              <a:buNone/>
            </a:pPr>
            <a:r>
              <a:rPr lang="en" sz="1000">
                <a:solidFill>
                  <a:schemeClr val="lt1"/>
                </a:solidFill>
              </a:rPr>
              <a:t>These tools employ algorithms to interpret legal texts, extracting meaningful data and insights from court decisions and laws, enhancing case preparation.</a:t>
            </a:r>
            <a:endParaRPr sz="1000">
              <a:solidFill>
                <a:schemeClr val="lt1"/>
              </a:solidFill>
            </a:endParaRPr>
          </a:p>
        </p:txBody>
      </p:sp>
      <p:sp>
        <p:nvSpPr>
          <p:cNvPr id="429" name="Google Shape;429;p64" descr="detail_1"/>
          <p:cNvSpPr txBox="1">
            <a:spLocks noGrp="1"/>
          </p:cNvSpPr>
          <p:nvPr>
            <p:ph type="body" idx="4294967295"/>
          </p:nvPr>
        </p:nvSpPr>
        <p:spPr>
          <a:xfrm>
            <a:off x="3233328" y="1708098"/>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solidFill>
                  <a:schemeClr val="lt1"/>
                </a:solidFill>
              </a:rPr>
              <a:t>These tools search large text collections to answer legal questions, providing citations and suggested readings, helping legal professionals find information quickly.</a:t>
            </a:r>
            <a:endParaRPr sz="1000">
              <a:solidFill>
                <a:schemeClr val="lt1"/>
              </a:solidFill>
            </a:endParaRPr>
          </a:p>
        </p:txBody>
      </p:sp>
      <p:sp>
        <p:nvSpPr>
          <p:cNvPr id="430" name="Google Shape;430;p64" descr="detail_3"/>
          <p:cNvSpPr txBox="1">
            <a:spLocks noGrp="1"/>
          </p:cNvSpPr>
          <p:nvPr>
            <p:ph type="body" idx="4294967295"/>
          </p:nvPr>
        </p:nvSpPr>
        <p:spPr>
          <a:xfrm>
            <a:off x="345000" y="3508375"/>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solidFill>
                  <a:schemeClr val="lt1"/>
                </a:solidFill>
              </a:rPr>
              <a:t>These tools analyze past court decisions to predict outcomes of current cases, assisting lawyers in assessing risks and formulating strategies.</a:t>
            </a:r>
            <a:endParaRPr sz="1000">
              <a:solidFill>
                <a:schemeClr val="lt1"/>
              </a:solidFill>
            </a:endParaRPr>
          </a:p>
        </p:txBody>
      </p:sp>
      <p:sp>
        <p:nvSpPr>
          <p:cNvPr id="431" name="Google Shape;431;p64" descr="header_0"/>
          <p:cNvSpPr txBox="1">
            <a:spLocks noGrp="1"/>
          </p:cNvSpPr>
          <p:nvPr>
            <p:ph type="subTitle" idx="4294967295"/>
          </p:nvPr>
        </p:nvSpPr>
        <p:spPr>
          <a:xfrm>
            <a:off x="345042" y="1291425"/>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800"/>
              </a:spcAft>
              <a:buNone/>
            </a:pPr>
            <a:r>
              <a:rPr lang="en" sz="1000" b="1">
                <a:solidFill>
                  <a:schemeClr val="accent1"/>
                </a:solidFill>
              </a:rPr>
              <a:t>Legal Text Analytics Tools</a:t>
            </a:r>
            <a:endParaRPr sz="1000">
              <a:solidFill>
                <a:schemeClr val="accent1"/>
              </a:solidFill>
            </a:endParaRPr>
          </a:p>
        </p:txBody>
      </p:sp>
      <p:sp>
        <p:nvSpPr>
          <p:cNvPr id="432" name="Google Shape;432;p64" descr="header_1"/>
          <p:cNvSpPr txBox="1">
            <a:spLocks noGrp="1"/>
          </p:cNvSpPr>
          <p:nvPr>
            <p:ph type="subTitle" idx="4294967295"/>
          </p:nvPr>
        </p:nvSpPr>
        <p:spPr>
          <a:xfrm>
            <a:off x="3233326" y="1291425"/>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1"/>
                </a:solidFill>
              </a:rPr>
              <a:t>Q&amp;A Tools</a:t>
            </a:r>
            <a:endParaRPr sz="1200">
              <a:solidFill>
                <a:schemeClr val="accent1"/>
              </a:solidFill>
            </a:endParaRPr>
          </a:p>
        </p:txBody>
      </p:sp>
      <p:sp>
        <p:nvSpPr>
          <p:cNvPr id="433" name="Google Shape;433;p64" descr="header_3"/>
          <p:cNvSpPr txBox="1">
            <a:spLocks noGrp="1"/>
          </p:cNvSpPr>
          <p:nvPr>
            <p:ph type="subTitle" idx="4294967295"/>
          </p:nvPr>
        </p:nvSpPr>
        <p:spPr>
          <a:xfrm>
            <a:off x="345000" y="3091702"/>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1"/>
                </a:solidFill>
              </a:rPr>
              <a:t>Legal Prediction Tools</a:t>
            </a:r>
            <a:endParaRPr sz="1200">
              <a:solidFill>
                <a:schemeClr val="accent1"/>
              </a:solidFill>
            </a:endParaRPr>
          </a:p>
        </p:txBody>
      </p:sp>
      <p:sp>
        <p:nvSpPr>
          <p:cNvPr id="434" name="Google Shape;434;p64" descr="detail_4"/>
          <p:cNvSpPr txBox="1">
            <a:spLocks noGrp="1"/>
          </p:cNvSpPr>
          <p:nvPr>
            <p:ph type="body" idx="4294967295"/>
          </p:nvPr>
        </p:nvSpPr>
        <p:spPr>
          <a:xfrm>
            <a:off x="3233285" y="3508375"/>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solidFill>
                  <a:schemeClr val="lt1"/>
                </a:solidFill>
              </a:rPr>
              <a:t>These tools review legal documents at the clause level, identifying potential risks and ensuring compliance, thus saving time in the review process.</a:t>
            </a:r>
            <a:endParaRPr sz="1000">
              <a:solidFill>
                <a:schemeClr val="lt1"/>
              </a:solidFill>
            </a:endParaRPr>
          </a:p>
        </p:txBody>
      </p:sp>
      <p:sp>
        <p:nvSpPr>
          <p:cNvPr id="435" name="Google Shape;435;p64" descr="header_4"/>
          <p:cNvSpPr txBox="1">
            <a:spLocks noGrp="1"/>
          </p:cNvSpPr>
          <p:nvPr>
            <p:ph type="subTitle" idx="4294967295"/>
          </p:nvPr>
        </p:nvSpPr>
        <p:spPr>
          <a:xfrm>
            <a:off x="3233284" y="3091702"/>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1"/>
                </a:solidFill>
              </a:rPr>
              <a:t>Contract Review Tools</a:t>
            </a:r>
            <a:endParaRPr sz="1200">
              <a:solidFill>
                <a:schemeClr val="accent1"/>
              </a:solidFill>
            </a:endParaRPr>
          </a:p>
        </p:txBody>
      </p:sp>
      <p:sp>
        <p:nvSpPr>
          <p:cNvPr id="436" name="Google Shape;436;p64" descr="detail_2"/>
          <p:cNvSpPr txBox="1">
            <a:spLocks noGrp="1"/>
          </p:cNvSpPr>
          <p:nvPr>
            <p:ph type="body" idx="4294967295"/>
          </p:nvPr>
        </p:nvSpPr>
        <p:spPr>
          <a:xfrm>
            <a:off x="6121609" y="1708098"/>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solidFill>
                  <a:schemeClr val="lt1"/>
                </a:solidFill>
              </a:rPr>
              <a:t>These tools help lawyers determine the authority of legal decisions by exploring citation networks, streamlining the process of verifying case relevance.</a:t>
            </a:r>
            <a:endParaRPr sz="1000">
              <a:solidFill>
                <a:schemeClr val="lt1"/>
              </a:solidFill>
            </a:endParaRPr>
          </a:p>
        </p:txBody>
      </p:sp>
      <p:sp>
        <p:nvSpPr>
          <p:cNvPr id="437" name="Google Shape;437;p64" descr="header_2"/>
          <p:cNvSpPr txBox="1">
            <a:spLocks noGrp="1"/>
          </p:cNvSpPr>
          <p:nvPr>
            <p:ph type="subTitle" idx="4294967295"/>
          </p:nvPr>
        </p:nvSpPr>
        <p:spPr>
          <a:xfrm>
            <a:off x="6121608" y="1291425"/>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1"/>
                </a:solidFill>
              </a:rPr>
              <a:t>Automated Note-Up Tools</a:t>
            </a:r>
            <a:endParaRPr sz="1200">
              <a:solidFill>
                <a:schemeClr val="accent1"/>
              </a:solidFill>
            </a:endParaRPr>
          </a:p>
        </p:txBody>
      </p:sp>
      <p:sp>
        <p:nvSpPr>
          <p:cNvPr id="438" name="Google Shape;438;p64" descr="detail_5"/>
          <p:cNvSpPr txBox="1">
            <a:spLocks noGrp="1"/>
          </p:cNvSpPr>
          <p:nvPr>
            <p:ph type="body" idx="4294967295"/>
          </p:nvPr>
        </p:nvSpPr>
        <p:spPr>
          <a:xfrm>
            <a:off x="6121567" y="3508375"/>
            <a:ext cx="2677500" cy="1266600"/>
          </a:xfrm>
          <a:prstGeom prst="rect">
            <a:avLst/>
          </a:prstGeom>
        </p:spPr>
        <p:txBody>
          <a:bodyPr spcFirstLastPara="1" wrap="square" lIns="0" tIns="91425" rIns="91425" bIns="91425" anchor="t" anchorCtr="0">
            <a:noAutofit/>
          </a:bodyPr>
          <a:lstStyle/>
          <a:p>
            <a:pPr marL="0" lvl="0" indent="0" algn="l" rtl="0">
              <a:lnSpc>
                <a:spcPct val="130000"/>
              </a:lnSpc>
              <a:spcBef>
                <a:spcPts val="0"/>
              </a:spcBef>
              <a:spcAft>
                <a:spcPts val="2000"/>
              </a:spcAft>
              <a:buNone/>
            </a:pPr>
            <a:r>
              <a:rPr lang="en" sz="1000">
                <a:solidFill>
                  <a:schemeClr val="lt1"/>
                </a:solidFill>
              </a:rPr>
              <a:t>These tools assist legal teams in managing document reviews during litigation, utilizing technology-assisted review to enhance accuracy and efficiency.</a:t>
            </a:r>
            <a:endParaRPr sz="1000">
              <a:solidFill>
                <a:schemeClr val="lt1"/>
              </a:solidFill>
            </a:endParaRPr>
          </a:p>
        </p:txBody>
      </p:sp>
      <p:sp>
        <p:nvSpPr>
          <p:cNvPr id="439" name="Google Shape;439;p64" descr="header_5"/>
          <p:cNvSpPr txBox="1">
            <a:spLocks noGrp="1"/>
          </p:cNvSpPr>
          <p:nvPr>
            <p:ph type="subTitle" idx="4294967295"/>
          </p:nvPr>
        </p:nvSpPr>
        <p:spPr>
          <a:xfrm>
            <a:off x="6121565" y="3091702"/>
            <a:ext cx="2677500" cy="340500"/>
          </a:xfrm>
          <a:prstGeom prst="rect">
            <a:avLst/>
          </a:prstGeom>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1"/>
                </a:solidFill>
              </a:rPr>
              <a:t>E-Discovery Tools</a:t>
            </a:r>
            <a:endParaRPr sz="1200">
              <a:solidFill>
                <a:schemeClr val="accent1"/>
              </a:solidFill>
            </a:endParaRPr>
          </a:p>
        </p:txBody>
      </p:sp>
    </p:spTree>
    <p:extLst>
      <p:ext uri="{BB962C8B-B14F-4D97-AF65-F5344CB8AC3E}">
        <p14:creationId xmlns:p14="http://schemas.microsoft.com/office/powerpoint/2010/main" val="28786125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5" descr="header_0"/>
          <p:cNvSpPr txBox="1">
            <a:spLocks noGrp="1"/>
          </p:cNvSpPr>
          <p:nvPr>
            <p:ph type="subTitle" idx="4294967295"/>
          </p:nvPr>
        </p:nvSpPr>
        <p:spPr>
          <a:xfrm>
            <a:off x="348600"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Legal Considerations</a:t>
            </a:r>
            <a:endParaRPr sz="1200" b="1">
              <a:solidFill>
                <a:schemeClr val="accent1"/>
              </a:solidFill>
              <a:latin typeface="Noto Sans"/>
              <a:ea typeface="Noto Sans"/>
              <a:cs typeface="Noto Sans"/>
              <a:sym typeface="Noto Sans"/>
            </a:endParaRPr>
          </a:p>
        </p:txBody>
      </p:sp>
      <p:sp>
        <p:nvSpPr>
          <p:cNvPr id="451" name="Google Shape;451;p65" descr="header_1"/>
          <p:cNvSpPr txBox="1">
            <a:spLocks noGrp="1"/>
          </p:cNvSpPr>
          <p:nvPr>
            <p:ph type="subTitle" idx="4294967295"/>
          </p:nvPr>
        </p:nvSpPr>
        <p:spPr>
          <a:xfrm>
            <a:off x="4569498"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Ethical Considerations</a:t>
            </a:r>
            <a:endParaRPr sz="1200" b="1">
              <a:solidFill>
                <a:schemeClr val="accent1"/>
              </a:solidFill>
              <a:latin typeface="Noto Sans"/>
              <a:ea typeface="Noto Sans"/>
              <a:cs typeface="Noto Sans"/>
              <a:sym typeface="Noto Sans"/>
            </a:endParaRPr>
          </a:p>
        </p:txBody>
      </p:sp>
      <p:sp>
        <p:nvSpPr>
          <p:cNvPr id="452" name="Google Shape;452;p65" descr="detail_0"/>
          <p:cNvSpPr txBox="1">
            <a:spLocks noGrp="1"/>
          </p:cNvSpPr>
          <p:nvPr>
            <p:ph type="body" idx="1"/>
          </p:nvPr>
        </p:nvSpPr>
        <p:spPr>
          <a:xfrm>
            <a:off x="348597" y="2281725"/>
            <a:ext cx="3779700" cy="2482800"/>
          </a:xfrm>
          <a:prstGeom prst="rect">
            <a:avLst/>
          </a:prstGeom>
        </p:spPr>
        <p:txBody>
          <a:bodyPr spcFirstLastPara="1" wrap="square" lIns="0" tIns="91425" rIns="0" bIns="91425" anchor="t" anchorCtr="0">
            <a:noAutofit/>
          </a:bodyPr>
          <a:lstStyle/>
          <a:p>
            <a:pPr marL="342900" lvl="0" indent="-212725" algn="l" rtl="0">
              <a:spcBef>
                <a:spcPts val="0"/>
              </a:spcBef>
              <a:spcAft>
                <a:spcPts val="0"/>
              </a:spcAft>
              <a:buClr>
                <a:schemeClr val="lt1"/>
              </a:buClr>
              <a:buSzPts val="1100"/>
              <a:buChar char="●"/>
            </a:pPr>
            <a:r>
              <a:rPr lang="en" sz="1100" dirty="0">
                <a:solidFill>
                  <a:schemeClr val="lt1"/>
                </a:solidFill>
              </a:rPr>
              <a:t>Compliance with data privacy laws like GDPR and CCPA is necessary.</a:t>
            </a:r>
            <a:endParaRPr sz="1100" dirty="0">
              <a:solidFill>
                <a:schemeClr val="lt1"/>
              </a:solidFill>
            </a:endParaRPr>
          </a:p>
          <a:p>
            <a:pPr marL="342900" lvl="0" indent="-212725" algn="l" rtl="0">
              <a:spcBef>
                <a:spcPts val="1000"/>
              </a:spcBef>
              <a:spcAft>
                <a:spcPts val="0"/>
              </a:spcAft>
              <a:buClr>
                <a:schemeClr val="lt1"/>
              </a:buClr>
              <a:buSzPts val="1100"/>
              <a:buChar char="●"/>
            </a:pPr>
            <a:r>
              <a:rPr lang="en" sz="1100" dirty="0">
                <a:solidFill>
                  <a:schemeClr val="lt1"/>
                </a:solidFill>
              </a:rPr>
              <a:t>AI tools must ensure client confidentiality and protect sensitive information.</a:t>
            </a:r>
            <a:endParaRPr sz="1100" dirty="0">
              <a:solidFill>
                <a:schemeClr val="lt1"/>
              </a:solidFill>
            </a:endParaRPr>
          </a:p>
          <a:p>
            <a:pPr marL="342900" lvl="0" indent="-212725" algn="l" rtl="0">
              <a:spcBef>
                <a:spcPts val="1000"/>
              </a:spcBef>
              <a:spcAft>
                <a:spcPts val="0"/>
              </a:spcAft>
              <a:buClr>
                <a:schemeClr val="lt1"/>
              </a:buClr>
              <a:buSzPts val="1100"/>
              <a:buChar char="●"/>
            </a:pPr>
            <a:r>
              <a:rPr lang="en" sz="1100" dirty="0">
                <a:solidFill>
                  <a:schemeClr val="lt1"/>
                </a:solidFill>
              </a:rPr>
              <a:t>Intellectual property rights issues arise regarding AI-generated content.</a:t>
            </a:r>
            <a:endParaRPr sz="1100" dirty="0">
              <a:solidFill>
                <a:schemeClr val="lt1"/>
              </a:solidFill>
            </a:endParaRPr>
          </a:p>
          <a:p>
            <a:pPr marL="342900" lvl="0" indent="-212725" algn="l" rtl="0">
              <a:spcBef>
                <a:spcPts val="1000"/>
              </a:spcBef>
              <a:spcAft>
                <a:spcPts val="1000"/>
              </a:spcAft>
              <a:buClr>
                <a:schemeClr val="lt1"/>
              </a:buClr>
              <a:buSzPts val="1100"/>
              <a:buChar char="●"/>
            </a:pPr>
            <a:r>
              <a:rPr lang="en" sz="1100" dirty="0">
                <a:solidFill>
                  <a:schemeClr val="lt1"/>
                </a:solidFill>
              </a:rPr>
              <a:t>Adherence to software licensing agreements is essential.</a:t>
            </a:r>
            <a:endParaRPr sz="1100" dirty="0">
              <a:solidFill>
                <a:schemeClr val="lt1"/>
              </a:solidFill>
            </a:endParaRPr>
          </a:p>
        </p:txBody>
      </p:sp>
      <p:sp>
        <p:nvSpPr>
          <p:cNvPr id="453" name="Google Shape;453;p65" descr="detail_1"/>
          <p:cNvSpPr txBox="1">
            <a:spLocks noGrp="1"/>
          </p:cNvSpPr>
          <p:nvPr>
            <p:ph type="body" idx="1"/>
          </p:nvPr>
        </p:nvSpPr>
        <p:spPr>
          <a:xfrm>
            <a:off x="4569492" y="2281725"/>
            <a:ext cx="3779700" cy="2482800"/>
          </a:xfrm>
          <a:prstGeom prst="rect">
            <a:avLst/>
          </a:prstGeom>
        </p:spPr>
        <p:txBody>
          <a:bodyPr spcFirstLastPara="1" wrap="square" lIns="0" tIns="91425" rIns="0" bIns="91425" anchor="t" anchorCtr="0">
            <a:noAutofit/>
          </a:bodyPr>
          <a:lstStyle/>
          <a:p>
            <a:pPr marL="342900" lvl="0" indent="-212725" algn="l" rtl="0">
              <a:spcBef>
                <a:spcPts val="0"/>
              </a:spcBef>
              <a:spcAft>
                <a:spcPts val="0"/>
              </a:spcAft>
              <a:buClr>
                <a:schemeClr val="lt1"/>
              </a:buClr>
              <a:buSzPts val="1100"/>
              <a:buChar char="●"/>
            </a:pPr>
            <a:r>
              <a:rPr lang="en" sz="1100">
                <a:solidFill>
                  <a:schemeClr val="lt1"/>
                </a:solidFill>
              </a:rPr>
              <a:t>Algorithmic bias can lead to unfair or skewed legal outcomes.</a:t>
            </a:r>
            <a:endParaRPr sz="1100">
              <a:solidFill>
                <a:schemeClr val="lt1"/>
              </a:solidFill>
            </a:endParaRPr>
          </a:p>
          <a:p>
            <a:pPr marL="342900" lvl="0" indent="-212725" algn="l" rtl="0">
              <a:spcBef>
                <a:spcPts val="1000"/>
              </a:spcBef>
              <a:spcAft>
                <a:spcPts val="0"/>
              </a:spcAft>
              <a:buClr>
                <a:schemeClr val="lt1"/>
              </a:buClr>
              <a:buSzPts val="1100"/>
              <a:buChar char="●"/>
            </a:pPr>
            <a:r>
              <a:rPr lang="en" sz="1100">
                <a:solidFill>
                  <a:schemeClr val="lt1"/>
                </a:solidFill>
              </a:rPr>
              <a:t>Transparency in AI decision-making processes is crucial to maintain trust.</a:t>
            </a:r>
            <a:endParaRPr sz="1100">
              <a:solidFill>
                <a:schemeClr val="lt1"/>
              </a:solidFill>
            </a:endParaRPr>
          </a:p>
          <a:p>
            <a:pPr marL="342900" lvl="0" indent="-212725" algn="l" rtl="0">
              <a:spcBef>
                <a:spcPts val="1000"/>
              </a:spcBef>
              <a:spcAft>
                <a:spcPts val="0"/>
              </a:spcAft>
              <a:buClr>
                <a:schemeClr val="lt1"/>
              </a:buClr>
              <a:buSzPts val="1100"/>
              <a:buChar char="●"/>
            </a:pPr>
            <a:r>
              <a:rPr lang="en" sz="1100">
                <a:solidFill>
                  <a:schemeClr val="lt1"/>
                </a:solidFill>
              </a:rPr>
              <a:t>Over-reliance on AI may undermine the development of critical legal skills.</a:t>
            </a:r>
            <a:endParaRPr sz="1100">
              <a:solidFill>
                <a:schemeClr val="lt1"/>
              </a:solidFill>
            </a:endParaRPr>
          </a:p>
          <a:p>
            <a:pPr marL="342900" lvl="0" indent="-212725" algn="l" rtl="0">
              <a:spcBef>
                <a:spcPts val="1000"/>
              </a:spcBef>
              <a:spcAft>
                <a:spcPts val="1000"/>
              </a:spcAft>
              <a:buClr>
                <a:schemeClr val="lt1"/>
              </a:buClr>
              <a:buSzPts val="1100"/>
              <a:buChar char="●"/>
            </a:pPr>
            <a:r>
              <a:rPr lang="en" sz="1100">
                <a:solidFill>
                  <a:schemeClr val="lt1"/>
                </a:solidFill>
              </a:rPr>
              <a:t>Establishing accountability for AI errors in legal research is necessary.</a:t>
            </a:r>
            <a:endParaRPr sz="1100">
              <a:solidFill>
                <a:schemeClr val="lt1"/>
              </a:solidFill>
            </a:endParaRPr>
          </a:p>
        </p:txBody>
      </p:sp>
      <p:sp>
        <p:nvSpPr>
          <p:cNvPr id="454" name="Google Shape;454;p65" descr="title"/>
          <p:cNvSpPr txBox="1">
            <a:spLocks noGrp="1"/>
          </p:cNvSpPr>
          <p:nvPr>
            <p:ph type="title"/>
          </p:nvPr>
        </p:nvSpPr>
        <p:spPr>
          <a:xfrm>
            <a:off x="936997" y="905041"/>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1700" b="1" dirty="0">
                <a:latin typeface="Bodoni Moda"/>
                <a:ea typeface="Bodoni Moda"/>
                <a:cs typeface="Bodoni Moda"/>
                <a:sym typeface="Bodoni Moda"/>
              </a:rPr>
              <a:t>Legal and Ethical Considerations in Using AI for Legal Research</a:t>
            </a:r>
            <a:endParaRPr sz="1700" b="1" dirty="0">
              <a:solidFill>
                <a:schemeClr val="lt1"/>
              </a:solidFill>
              <a:latin typeface="Bodoni Moda"/>
              <a:ea typeface="Bodoni Moda"/>
              <a:cs typeface="Bodoni Moda"/>
              <a:sym typeface="Bodoni Moda"/>
            </a:endParaRPr>
          </a:p>
        </p:txBody>
      </p:sp>
      <p:cxnSp>
        <p:nvCxnSpPr>
          <p:cNvPr id="455" name="Google Shape;455;p65"/>
          <p:cNvCxnSpPr/>
          <p:nvPr/>
        </p:nvCxnSpPr>
        <p:spPr>
          <a:xfrm>
            <a:off x="348600" y="2056125"/>
            <a:ext cx="1694700" cy="0"/>
          </a:xfrm>
          <a:prstGeom prst="straightConnector1">
            <a:avLst/>
          </a:prstGeom>
          <a:noFill/>
          <a:ln w="9525" cap="flat" cmpd="sng">
            <a:solidFill>
              <a:schemeClr val="dk2"/>
            </a:solidFill>
            <a:prstDash val="solid"/>
            <a:round/>
            <a:headEnd type="none" w="med" len="med"/>
            <a:tailEnd type="none" w="med" len="med"/>
          </a:ln>
        </p:spPr>
      </p:cxnSp>
      <p:cxnSp>
        <p:nvCxnSpPr>
          <p:cNvPr id="456" name="Google Shape;456;p65"/>
          <p:cNvCxnSpPr/>
          <p:nvPr/>
        </p:nvCxnSpPr>
        <p:spPr>
          <a:xfrm>
            <a:off x="4569500" y="2056125"/>
            <a:ext cx="1694700" cy="0"/>
          </a:xfrm>
          <a:prstGeom prst="straightConnector1">
            <a:avLst/>
          </a:prstGeom>
          <a:noFill/>
          <a:ln w="9525" cap="flat" cmpd="sng">
            <a:solidFill>
              <a:schemeClr val="dk2"/>
            </a:solidFill>
            <a:prstDash val="solid"/>
            <a:round/>
            <a:headEnd type="none" w="med" len="med"/>
            <a:tailEnd type="none" w="med" len="med"/>
          </a:ln>
        </p:spPr>
      </p:cxnSp>
      <p:sp>
        <p:nvSpPr>
          <p:cNvPr id="457" name="Google Shape;457;p65"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Ethics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34315600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7"/>
          <p:cNvSpPr txBox="1">
            <a:spLocks noGrp="1"/>
          </p:cNvSpPr>
          <p:nvPr>
            <p:ph type="subTitle" idx="4294967295"/>
          </p:nvPr>
        </p:nvSpPr>
        <p:spPr>
          <a:xfrm>
            <a:off x="348525" y="342900"/>
            <a:ext cx="1918200" cy="396600"/>
          </a:xfrm>
          <a:prstGeom prst="rect">
            <a:avLst/>
          </a:prstGeom>
        </p:spPr>
        <p:txBody>
          <a:bodyPr spcFirstLastPara="1" wrap="square" lIns="0" tIns="91425" rIns="0" bIns="91425" anchor="t" anchorCtr="0">
            <a:noAutofit/>
          </a:bodyPr>
          <a:lstStyle/>
          <a:p>
            <a:pPr marL="0" lvl="0" indent="0" algn="l" rtl="0">
              <a:spcBef>
                <a:spcPts val="0"/>
              </a:spcBef>
              <a:spcAft>
                <a:spcPts val="800"/>
              </a:spcAft>
              <a:buNone/>
            </a:pPr>
            <a:r>
              <a:rPr lang="en" sz="2400" b="1" i="1">
                <a:solidFill>
                  <a:schemeClr val="lt1"/>
                </a:solidFill>
                <a:latin typeface="Bodoni Moda"/>
                <a:ea typeface="Bodoni Moda"/>
                <a:cs typeface="Bodoni Moda"/>
                <a:sym typeface="Bodoni Moda"/>
              </a:rPr>
              <a:t>Agenda</a:t>
            </a:r>
            <a:endParaRPr sz="2400" b="1" i="1">
              <a:solidFill>
                <a:schemeClr val="lt1"/>
              </a:solidFill>
              <a:latin typeface="Bodoni Moda"/>
              <a:ea typeface="Bodoni Moda"/>
              <a:cs typeface="Bodoni Moda"/>
              <a:sym typeface="Bodoni Moda"/>
            </a:endParaRPr>
          </a:p>
        </p:txBody>
      </p:sp>
      <p:sp>
        <p:nvSpPr>
          <p:cNvPr id="309" name="Google Shape;309;p57" descr="agenda_0"/>
          <p:cNvSpPr txBox="1"/>
          <p:nvPr/>
        </p:nvSpPr>
        <p:spPr>
          <a:xfrm>
            <a:off x="2266725" y="342900"/>
            <a:ext cx="4220400" cy="3681600"/>
          </a:xfrm>
          <a:prstGeom prst="rect">
            <a:avLst/>
          </a:prstGeom>
          <a:noFill/>
          <a:ln>
            <a:noFill/>
          </a:ln>
        </p:spPr>
        <p:txBody>
          <a:bodyPr spcFirstLastPara="1" wrap="square" lIns="0" tIns="91425" rIns="91425" bIns="0" anchor="b" anchorCtr="0">
            <a:noAutofit/>
          </a:bodyPr>
          <a:lstStyle/>
          <a:p>
            <a:pPr marL="0" lvl="0" indent="-190500" algn="l" rtl="0">
              <a:lnSpc>
                <a:spcPct val="150000"/>
              </a:lnSpc>
              <a:spcBef>
                <a:spcPts val="0"/>
              </a:spcBef>
              <a:spcAft>
                <a:spcPts val="0"/>
              </a:spcAft>
              <a:buClr>
                <a:schemeClr val="dk1"/>
              </a:buClr>
              <a:buSzPts val="1200"/>
              <a:buFont typeface="Georgia"/>
              <a:buChar char="•"/>
            </a:pPr>
            <a:r>
              <a:rPr lang="en" sz="1200" dirty="0">
                <a:solidFill>
                  <a:schemeClr val="lt1"/>
                </a:solidFill>
                <a:latin typeface="Georgia"/>
                <a:ea typeface="Georgia"/>
                <a:cs typeface="Georgia"/>
                <a:sym typeface="Georgia"/>
              </a:rPr>
              <a:t>Introduction</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dirty="0">
                <a:solidFill>
                  <a:schemeClr val="lt1"/>
                </a:solidFill>
                <a:latin typeface="Georgia"/>
                <a:ea typeface="Georgia"/>
                <a:cs typeface="Georgia"/>
                <a:sym typeface="Georgia"/>
              </a:rPr>
              <a:t>How AI Can Bring Reforms to the Legal System</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dirty="0">
                <a:solidFill>
                  <a:schemeClr val="lt1"/>
                </a:solidFill>
                <a:latin typeface="Georgia"/>
                <a:ea typeface="Georgia"/>
                <a:cs typeface="Georgia"/>
                <a:sym typeface="Georgia"/>
              </a:rPr>
              <a:t>AI: The Future Assistance for Lawyers</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dirty="0">
                <a:solidFill>
                  <a:schemeClr val="lt1"/>
                </a:solidFill>
                <a:latin typeface="Georgia"/>
                <a:ea typeface="Georgia"/>
                <a:cs typeface="Georgia"/>
                <a:sym typeface="Georgia"/>
              </a:rPr>
              <a:t>How AI Will Reshape the Judicial System Globally</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dirty="0">
                <a:solidFill>
                  <a:schemeClr val="lt1"/>
                </a:solidFill>
                <a:latin typeface="Georgia"/>
                <a:ea typeface="Georgia"/>
                <a:cs typeface="Georgia"/>
                <a:sym typeface="Georgia"/>
              </a:rPr>
              <a:t>Current AI Systems in the Legal Field</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dirty="0">
                <a:solidFill>
                  <a:schemeClr val="lt1"/>
                </a:solidFill>
                <a:latin typeface="Georgia"/>
                <a:ea typeface="Georgia"/>
                <a:cs typeface="Georgia"/>
                <a:sym typeface="Georgia"/>
              </a:rPr>
              <a:t>AI: Boon or Bane to the Legal Sector?</a:t>
            </a:r>
            <a:endParaRPr sz="1200" dirty="0">
              <a:solidFill>
                <a:schemeClr val="lt1"/>
              </a:solidFill>
              <a:latin typeface="Georgia"/>
              <a:ea typeface="Georgia"/>
              <a:cs typeface="Georgia"/>
              <a:sym typeface="Georgia"/>
            </a:endParaRPr>
          </a:p>
          <a:p>
            <a:pPr marL="0" lvl="0" indent="-190500" algn="l" rtl="0">
              <a:lnSpc>
                <a:spcPct val="150000"/>
              </a:lnSpc>
              <a:spcBef>
                <a:spcPts val="0"/>
              </a:spcBef>
              <a:spcAft>
                <a:spcPts val="0"/>
              </a:spcAft>
              <a:buClr>
                <a:schemeClr val="dk1"/>
              </a:buClr>
              <a:buSzPts val="1200"/>
              <a:buFont typeface="Georgia"/>
              <a:buChar char="•"/>
            </a:pPr>
            <a:r>
              <a:rPr lang="en" sz="1200" dirty="0" smtClean="0">
                <a:solidFill>
                  <a:schemeClr val="lt1"/>
                </a:solidFill>
                <a:latin typeface="Georgia"/>
                <a:ea typeface="Georgia"/>
                <a:cs typeface="Georgia"/>
                <a:sym typeface="Georgia"/>
              </a:rPr>
              <a:t>Conclusion</a:t>
            </a:r>
            <a:endParaRPr sz="1200" dirty="0">
              <a:solidFill>
                <a:schemeClr val="lt1"/>
              </a:solidFill>
              <a:latin typeface="Georgia"/>
              <a:ea typeface="Georgia"/>
              <a:cs typeface="Georgia"/>
              <a:sym typeface="Georgia"/>
            </a:endParaRPr>
          </a:p>
        </p:txBody>
      </p:sp>
      <p:sp>
        <p:nvSpPr>
          <p:cNvPr id="310" name="Google Shape;310;p57"/>
          <p:cNvSpPr/>
          <p:nvPr/>
        </p:nvSpPr>
        <p:spPr>
          <a:xfrm>
            <a:off x="1532650" y="6579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100" y="430364"/>
            <a:ext cx="7782900" cy="572700"/>
          </a:xfrm>
        </p:spPr>
        <p:txBody>
          <a:bodyPr>
            <a:normAutofit/>
          </a:bodyPr>
          <a:lstStyle/>
          <a:p>
            <a:r>
              <a:rPr lang="es-CO" b="1" dirty="0" err="1"/>
              <a:t>Application</a:t>
            </a:r>
            <a:r>
              <a:rPr lang="es-CO" b="1" dirty="0"/>
              <a:t> of </a:t>
            </a:r>
            <a:r>
              <a:rPr lang="es-CO" b="1" dirty="0" err="1"/>
              <a:t>generative</a:t>
            </a:r>
            <a:r>
              <a:rPr lang="es-CO" b="1" dirty="0"/>
              <a:t> AI</a:t>
            </a:r>
            <a:endParaRPr lang="es-CO" dirty="0"/>
          </a:p>
        </p:txBody>
      </p:sp>
      <p:sp>
        <p:nvSpPr>
          <p:cNvPr id="6" name="Text Placeholder 5"/>
          <p:cNvSpPr>
            <a:spLocks noGrp="1"/>
          </p:cNvSpPr>
          <p:nvPr>
            <p:ph type="body" idx="1"/>
          </p:nvPr>
        </p:nvSpPr>
        <p:spPr>
          <a:xfrm>
            <a:off x="457200" y="915600"/>
            <a:ext cx="7782900" cy="3653400"/>
          </a:xfrm>
        </p:spPr>
        <p:txBody>
          <a:bodyPr>
            <a:noAutofit/>
          </a:bodyPr>
          <a:lstStyle/>
          <a:p>
            <a:pPr fontAlgn="base">
              <a:lnSpc>
                <a:spcPct val="250000"/>
              </a:lnSpc>
            </a:pPr>
            <a:r>
              <a:rPr lang="en-US" sz="1100" dirty="0">
                <a:solidFill>
                  <a:schemeClr val="lt1"/>
                </a:solidFill>
              </a:rPr>
              <a:t>Generative AI plays a significant role in legal research automation. It is used for generating and analyzing legal content, drafting documents, and suggesting legal arguments based on extensive legal databases. </a:t>
            </a:r>
            <a:endParaRPr lang="en-US" sz="1100" dirty="0" smtClean="0">
              <a:solidFill>
                <a:schemeClr val="lt1"/>
              </a:solidFill>
            </a:endParaRPr>
          </a:p>
          <a:p>
            <a:pPr fontAlgn="base">
              <a:lnSpc>
                <a:spcPct val="250000"/>
              </a:lnSpc>
            </a:pPr>
            <a:r>
              <a:rPr lang="en-US" sz="1100" dirty="0" smtClean="0">
                <a:solidFill>
                  <a:schemeClr val="lt1"/>
                </a:solidFill>
              </a:rPr>
              <a:t>Predictive </a:t>
            </a:r>
            <a:r>
              <a:rPr lang="en-US" sz="1100" dirty="0">
                <a:solidFill>
                  <a:schemeClr val="lt1"/>
                </a:solidFill>
              </a:rPr>
              <a:t>modeling is another area where </a:t>
            </a:r>
            <a:r>
              <a:rPr lang="en-US" sz="1100" dirty="0">
                <a:solidFill>
                  <a:schemeClr val="lt1"/>
                </a:solidFill>
                <a:hlinkClick r:id="rId2"/>
              </a:rPr>
              <a:t>generative AI</a:t>
            </a:r>
            <a:r>
              <a:rPr lang="en-US" sz="1100" dirty="0">
                <a:solidFill>
                  <a:schemeClr val="lt1"/>
                </a:solidFill>
              </a:rPr>
              <a:t> is making strides, enabling the creation of models based on past legal decisions and trends to predict future outcomes.</a:t>
            </a:r>
          </a:p>
          <a:p>
            <a:pPr fontAlgn="base">
              <a:lnSpc>
                <a:spcPct val="250000"/>
              </a:lnSpc>
            </a:pPr>
            <a:r>
              <a:rPr lang="en-US" sz="1100" dirty="0">
                <a:solidFill>
                  <a:schemeClr val="lt1"/>
                </a:solidFill>
              </a:rPr>
              <a:t>AI is significantly transforming the field of legal research by providing a range of tools and methods, from natural language processing and predictive legal analytics to customized research platforms and legal language processing</a:t>
            </a:r>
            <a:endParaRPr lang="es-CO" sz="1100" dirty="0">
              <a:solidFill>
                <a:schemeClr val="lt1"/>
              </a:solidFill>
            </a:endParaRPr>
          </a:p>
        </p:txBody>
      </p:sp>
    </p:spTree>
    <p:extLst>
      <p:ext uri="{BB962C8B-B14F-4D97-AF65-F5344CB8AC3E}">
        <p14:creationId xmlns:p14="http://schemas.microsoft.com/office/powerpoint/2010/main" val="36027475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00"/>
        <p:cNvGrpSpPr/>
        <p:nvPr/>
      </p:nvGrpSpPr>
      <p:grpSpPr>
        <a:xfrm>
          <a:off x="0" y="0"/>
          <a:ext cx="0" cy="0"/>
          <a:chOff x="0" y="0"/>
          <a:chExt cx="0" cy="0"/>
        </a:xfrm>
      </p:grpSpPr>
      <p:sp>
        <p:nvSpPr>
          <p:cNvPr id="401" name="Google Shape;401;p63" descr="header_0"/>
          <p:cNvSpPr txBox="1">
            <a:spLocks noGrp="1"/>
          </p:cNvSpPr>
          <p:nvPr>
            <p:ph type="subTitle" idx="4294967295"/>
          </p:nvPr>
        </p:nvSpPr>
        <p:spPr>
          <a:xfrm>
            <a:off x="348600" y="1299750"/>
            <a:ext cx="3779700" cy="5361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4"/>
                </a:solidFill>
              </a:rPr>
              <a:t>Advantages of AI in the Legal Sector</a:t>
            </a:r>
            <a:endParaRPr sz="1200" b="1">
              <a:solidFill>
                <a:schemeClr val="accent4"/>
              </a:solidFill>
            </a:endParaRPr>
          </a:p>
        </p:txBody>
      </p:sp>
      <p:sp>
        <p:nvSpPr>
          <p:cNvPr id="402" name="Google Shape;402;p63" descr="header_1"/>
          <p:cNvSpPr txBox="1">
            <a:spLocks noGrp="1"/>
          </p:cNvSpPr>
          <p:nvPr>
            <p:ph type="subTitle" idx="4294967295"/>
          </p:nvPr>
        </p:nvSpPr>
        <p:spPr>
          <a:xfrm>
            <a:off x="4569498" y="1299750"/>
            <a:ext cx="3779700" cy="5361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1"/>
                </a:solidFill>
              </a:rPr>
              <a:t>Disadvantages of AI in the Legal Sector</a:t>
            </a:r>
            <a:endParaRPr sz="1200" b="1">
              <a:solidFill>
                <a:schemeClr val="accent1"/>
              </a:solidFill>
            </a:endParaRPr>
          </a:p>
        </p:txBody>
      </p:sp>
      <p:sp>
        <p:nvSpPr>
          <p:cNvPr id="403" name="Google Shape;403;p63" descr="detail_0"/>
          <p:cNvSpPr txBox="1">
            <a:spLocks noGrp="1"/>
          </p:cNvSpPr>
          <p:nvPr>
            <p:ph type="body" idx="1"/>
          </p:nvPr>
        </p:nvSpPr>
        <p:spPr>
          <a:xfrm>
            <a:off x="348600" y="1921075"/>
            <a:ext cx="3779700" cy="2843400"/>
          </a:xfrm>
          <a:prstGeom prst="rect">
            <a:avLst/>
          </a:prstGeom>
        </p:spPr>
        <p:txBody>
          <a:bodyPr spcFirstLastPara="1" wrap="square" lIns="0" tIns="91425" rIns="0" bIns="91425" anchor="t" anchorCtr="0">
            <a:noAutofit/>
          </a:bodyPr>
          <a:lstStyle/>
          <a:p>
            <a:pPr marL="342900" lvl="0" indent="-193675" algn="l" rtl="0">
              <a:spcBef>
                <a:spcPts val="0"/>
              </a:spcBef>
              <a:spcAft>
                <a:spcPts val="0"/>
              </a:spcAft>
              <a:buClr>
                <a:schemeClr val="accent4"/>
              </a:buClr>
              <a:buSzPts val="800"/>
              <a:buChar char="●"/>
            </a:pPr>
            <a:r>
              <a:rPr lang="en" sz="800">
                <a:solidFill>
                  <a:schemeClr val="accent4"/>
                </a:solidFill>
              </a:rPr>
              <a:t>Significantly reduces the time required for legal research and document analysis, allowing lawyers to focus on more complex legal issues.</a:t>
            </a:r>
            <a:endParaRPr sz="800">
              <a:solidFill>
                <a:schemeClr val="accent4"/>
              </a:solidFill>
            </a:endParaRPr>
          </a:p>
          <a:p>
            <a:pPr marL="342900" lvl="0" indent="-193675" algn="l" rtl="0">
              <a:spcBef>
                <a:spcPts val="1000"/>
              </a:spcBef>
              <a:spcAft>
                <a:spcPts val="0"/>
              </a:spcAft>
              <a:buClr>
                <a:schemeClr val="accent4"/>
              </a:buClr>
              <a:buSzPts val="800"/>
              <a:buChar char="●"/>
            </a:pPr>
            <a:r>
              <a:rPr lang="en" sz="800">
                <a:solidFill>
                  <a:schemeClr val="accent4"/>
                </a:solidFill>
              </a:rPr>
              <a:t>Improves accuracy in predicting case outcomes by analyzing large datasets and past rulings, aiding lawyers in client advisement.</a:t>
            </a:r>
            <a:endParaRPr sz="800">
              <a:solidFill>
                <a:schemeClr val="accent4"/>
              </a:solidFill>
            </a:endParaRPr>
          </a:p>
          <a:p>
            <a:pPr marL="342900" lvl="0" indent="-193675" algn="l" rtl="0">
              <a:spcBef>
                <a:spcPts val="1000"/>
              </a:spcBef>
              <a:spcAft>
                <a:spcPts val="0"/>
              </a:spcAft>
              <a:buClr>
                <a:schemeClr val="accent4"/>
              </a:buClr>
              <a:buSzPts val="800"/>
              <a:buChar char="●"/>
            </a:pPr>
            <a:r>
              <a:rPr lang="en" sz="800">
                <a:solidFill>
                  <a:schemeClr val="accent4"/>
                </a:solidFill>
              </a:rPr>
              <a:t>Enhances efficiency in handling repetitive tasks such as document review and contract analysis, leading to cost savings for law firms.</a:t>
            </a:r>
            <a:endParaRPr sz="800">
              <a:solidFill>
                <a:schemeClr val="accent4"/>
              </a:solidFill>
            </a:endParaRPr>
          </a:p>
          <a:p>
            <a:pPr marL="342900" lvl="0" indent="-193675" algn="l" rtl="0">
              <a:spcBef>
                <a:spcPts val="1000"/>
              </a:spcBef>
              <a:spcAft>
                <a:spcPts val="0"/>
              </a:spcAft>
              <a:buClr>
                <a:schemeClr val="accent4"/>
              </a:buClr>
              <a:buSzPts val="800"/>
              <a:buChar char="●"/>
            </a:pPr>
            <a:r>
              <a:rPr lang="en" sz="800">
                <a:solidFill>
                  <a:schemeClr val="accent4"/>
                </a:solidFill>
              </a:rPr>
              <a:t>Facilitates better access to justice by making legal services more affordable and available to a broader audience.</a:t>
            </a:r>
            <a:endParaRPr sz="800">
              <a:solidFill>
                <a:schemeClr val="accent4"/>
              </a:solidFill>
            </a:endParaRPr>
          </a:p>
          <a:p>
            <a:pPr marL="342900" lvl="0" indent="-193675" algn="l" rtl="0">
              <a:spcBef>
                <a:spcPts val="1000"/>
              </a:spcBef>
              <a:spcAft>
                <a:spcPts val="1000"/>
              </a:spcAft>
              <a:buClr>
                <a:schemeClr val="accent4"/>
              </a:buClr>
              <a:buSzPts val="800"/>
              <a:buChar char="●"/>
            </a:pPr>
            <a:r>
              <a:rPr lang="en" sz="800">
                <a:solidFill>
                  <a:schemeClr val="accent4"/>
                </a:solidFill>
              </a:rPr>
              <a:t>Promotes consistency in judicial decisions by minimizing human biases during case evaluations.</a:t>
            </a:r>
            <a:endParaRPr sz="800">
              <a:solidFill>
                <a:schemeClr val="accent4"/>
              </a:solidFill>
            </a:endParaRPr>
          </a:p>
        </p:txBody>
      </p:sp>
      <p:sp>
        <p:nvSpPr>
          <p:cNvPr id="404" name="Google Shape;404;p63" descr="detail_1"/>
          <p:cNvSpPr txBox="1">
            <a:spLocks noGrp="1"/>
          </p:cNvSpPr>
          <p:nvPr>
            <p:ph type="body" idx="1"/>
          </p:nvPr>
        </p:nvSpPr>
        <p:spPr>
          <a:xfrm>
            <a:off x="4569498" y="1921075"/>
            <a:ext cx="3779700" cy="2843400"/>
          </a:xfrm>
          <a:prstGeom prst="rect">
            <a:avLst/>
          </a:prstGeom>
        </p:spPr>
        <p:txBody>
          <a:bodyPr spcFirstLastPara="1" wrap="square" lIns="0" tIns="91425" rIns="0" bIns="91425" anchor="t" anchorCtr="0">
            <a:noAutofit/>
          </a:bodyPr>
          <a:lstStyle/>
          <a:p>
            <a:pPr marL="342900" lvl="0" indent="-193675" algn="l" rtl="0">
              <a:spcBef>
                <a:spcPts val="0"/>
              </a:spcBef>
              <a:spcAft>
                <a:spcPts val="0"/>
              </a:spcAft>
              <a:buClr>
                <a:schemeClr val="accent1"/>
              </a:buClr>
              <a:buSzPts val="800"/>
              <a:buChar char="●"/>
            </a:pPr>
            <a:r>
              <a:rPr lang="en" sz="800">
                <a:solidFill>
                  <a:schemeClr val="accent1"/>
                </a:solidFill>
              </a:rPr>
              <a:t>Lacks the ability to replicate human creativity and intuition, which are often crucial in complex legal matters.</a:t>
            </a:r>
            <a:endParaRPr sz="800">
              <a:solidFill>
                <a:schemeClr val="accent1"/>
              </a:solidFill>
            </a:endParaRPr>
          </a:p>
          <a:p>
            <a:pPr marL="342900" lvl="0" indent="-193675" algn="l" rtl="0">
              <a:spcBef>
                <a:spcPts val="1000"/>
              </a:spcBef>
              <a:spcAft>
                <a:spcPts val="0"/>
              </a:spcAft>
              <a:buClr>
                <a:schemeClr val="accent1"/>
              </a:buClr>
              <a:buSzPts val="800"/>
              <a:buChar char="●"/>
            </a:pPr>
            <a:r>
              <a:rPr lang="en" sz="800">
                <a:solidFill>
                  <a:schemeClr val="accent1"/>
                </a:solidFill>
              </a:rPr>
              <a:t>Risk of job displacement for legal professionals, particularly those in roles involving routine tasks, due to automation.</a:t>
            </a:r>
            <a:endParaRPr sz="800">
              <a:solidFill>
                <a:schemeClr val="accent1"/>
              </a:solidFill>
            </a:endParaRPr>
          </a:p>
          <a:p>
            <a:pPr marL="342900" lvl="0" indent="-193675" algn="l" rtl="0">
              <a:spcBef>
                <a:spcPts val="1000"/>
              </a:spcBef>
              <a:spcAft>
                <a:spcPts val="0"/>
              </a:spcAft>
              <a:buClr>
                <a:schemeClr val="accent1"/>
              </a:buClr>
              <a:buSzPts val="800"/>
              <a:buChar char="●"/>
            </a:pPr>
            <a:r>
              <a:rPr lang="en" sz="800">
                <a:solidFill>
                  <a:schemeClr val="accent1"/>
                </a:solidFill>
              </a:rPr>
              <a:t>Dependence on technology can lead to issues if AI systems fail or produce incorrect results, potentially affecting case outcomes.</a:t>
            </a:r>
            <a:endParaRPr sz="800">
              <a:solidFill>
                <a:schemeClr val="accent1"/>
              </a:solidFill>
            </a:endParaRPr>
          </a:p>
          <a:p>
            <a:pPr marL="342900" lvl="0" indent="-193675" algn="l" rtl="0">
              <a:spcBef>
                <a:spcPts val="1000"/>
              </a:spcBef>
              <a:spcAft>
                <a:spcPts val="0"/>
              </a:spcAft>
              <a:buClr>
                <a:schemeClr val="accent1"/>
              </a:buClr>
              <a:buSzPts val="800"/>
              <a:buChar char="●"/>
            </a:pPr>
            <a:r>
              <a:rPr lang="en" sz="800">
                <a:solidFill>
                  <a:schemeClr val="accent1"/>
                </a:solidFill>
              </a:rPr>
              <a:t>Concerns about data privacy and security, as sensitive client information may be vulnerable to breaches in AI systems.</a:t>
            </a:r>
            <a:endParaRPr sz="800">
              <a:solidFill>
                <a:schemeClr val="accent1"/>
              </a:solidFill>
            </a:endParaRPr>
          </a:p>
          <a:p>
            <a:pPr marL="342900" lvl="0" indent="-193675" algn="l" rtl="0">
              <a:spcBef>
                <a:spcPts val="1000"/>
              </a:spcBef>
              <a:spcAft>
                <a:spcPts val="1000"/>
              </a:spcAft>
              <a:buClr>
                <a:schemeClr val="accent1"/>
              </a:buClr>
              <a:buSzPts val="800"/>
              <a:buChar char="●"/>
            </a:pPr>
            <a:r>
              <a:rPr lang="en" sz="800">
                <a:solidFill>
                  <a:schemeClr val="accent1"/>
                </a:solidFill>
              </a:rPr>
              <a:t>Ethical dilemmas surrounding accountability for AI-generated decisions in the legal context, as existing legal frameworks may not adequately address these issues.</a:t>
            </a:r>
            <a:endParaRPr sz="800">
              <a:solidFill>
                <a:schemeClr val="accent1"/>
              </a:solidFill>
            </a:endParaRPr>
          </a:p>
        </p:txBody>
      </p:sp>
      <p:sp>
        <p:nvSpPr>
          <p:cNvPr id="405" name="Google Shape;405;p63" descr="title"/>
          <p:cNvSpPr txBox="1">
            <a:spLocks noGrp="1"/>
          </p:cNvSpPr>
          <p:nvPr>
            <p:ph type="title"/>
          </p:nvPr>
        </p:nvSpPr>
        <p:spPr>
          <a:xfrm>
            <a:off x="1692370" y="604748"/>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dirty="0">
                <a:latin typeface="Bodoni Moda"/>
                <a:ea typeface="Bodoni Moda"/>
                <a:cs typeface="Bodoni Moda"/>
                <a:sym typeface="Bodoni Moda"/>
              </a:rPr>
              <a:t>AI: Boon or Bane to the Legal Sector?</a:t>
            </a:r>
            <a:endParaRPr sz="2400" b="1" dirty="0">
              <a:solidFill>
                <a:schemeClr val="lt1"/>
              </a:solidFill>
              <a:latin typeface="Bodoni Moda"/>
              <a:ea typeface="Bodoni Moda"/>
              <a:cs typeface="Bodoni Moda"/>
              <a:sym typeface="Bodoni Moda"/>
            </a:endParaRPr>
          </a:p>
        </p:txBody>
      </p:sp>
      <p:sp>
        <p:nvSpPr>
          <p:cNvPr id="406" name="Google Shape;406;p63"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5"/>
                </a:solidFill>
                <a:latin typeface="Noto Sans"/>
                <a:ea typeface="Noto Sans"/>
                <a:cs typeface="Noto Sans"/>
                <a:sym typeface="Noto Sans"/>
              </a:rPr>
              <a:t>Analysis</a:t>
            </a:r>
            <a:endParaRPr sz="1000" b="1">
              <a:solidFill>
                <a:schemeClr val="accent5"/>
              </a:solidFill>
              <a:latin typeface="Noto Sans"/>
              <a:ea typeface="Noto Sans"/>
              <a:cs typeface="Noto Sans"/>
              <a:sym typeface="Noto San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08220" y="431799"/>
            <a:ext cx="6463733" cy="777649"/>
          </a:xfrm>
          <a:prstGeom prst="rect">
            <a:avLst/>
          </a:prstGeom>
        </p:spPr>
        <p:txBody>
          <a:bodyPr wrap="square">
            <a:spAutoFit/>
          </a:bodyPr>
          <a:lstStyle/>
          <a:p>
            <a:pPr marL="12065" marR="5080" algn="ctr">
              <a:lnSpc>
                <a:spcPct val="105600"/>
              </a:lnSpc>
              <a:spcBef>
                <a:spcPts val="95"/>
              </a:spcBef>
            </a:pPr>
            <a:r>
              <a:rPr lang="en-US" sz="2000" b="1" spc="-10" dirty="0"/>
              <a:t>Implementation</a:t>
            </a:r>
            <a:r>
              <a:rPr lang="en-US" sz="2000" b="1" spc="-75" dirty="0"/>
              <a:t> </a:t>
            </a:r>
            <a:r>
              <a:rPr lang="en-US" sz="2000" b="1" dirty="0"/>
              <a:t>of</a:t>
            </a:r>
            <a:r>
              <a:rPr lang="en-US" sz="2000" b="1" spc="-45" dirty="0"/>
              <a:t> </a:t>
            </a:r>
            <a:r>
              <a:rPr lang="en-US" sz="2000" b="1" spc="5" dirty="0"/>
              <a:t>AI </a:t>
            </a:r>
            <a:r>
              <a:rPr lang="en-US" sz="2000" b="1" spc="-1205" dirty="0"/>
              <a:t> </a:t>
            </a:r>
            <a:r>
              <a:rPr lang="en-US" sz="2000" b="1" spc="-20" dirty="0"/>
              <a:t>by</a:t>
            </a:r>
            <a:r>
              <a:rPr lang="en-US" sz="2000" b="1" spc="-5" dirty="0"/>
              <a:t> Judiciary</a:t>
            </a:r>
            <a:endParaRPr lang="en-US" sz="2000" b="1" dirty="0"/>
          </a:p>
          <a:p>
            <a:pPr marL="2540" algn="ctr">
              <a:spcBef>
                <a:spcPts val="350"/>
              </a:spcBef>
            </a:pPr>
            <a:r>
              <a:rPr lang="en-US" sz="2000" b="1" dirty="0"/>
              <a:t>in</a:t>
            </a:r>
            <a:r>
              <a:rPr lang="en-US" sz="2000" b="1" spc="-15" dirty="0"/>
              <a:t> various</a:t>
            </a:r>
            <a:r>
              <a:rPr lang="en-US" sz="2000" b="1" spc="-10" dirty="0"/>
              <a:t> countries</a:t>
            </a:r>
            <a:endParaRPr lang="es-CO" sz="2000" b="1" dirty="0"/>
          </a:p>
        </p:txBody>
      </p:sp>
    </p:spTree>
    <p:extLst>
      <p:ext uri="{BB962C8B-B14F-4D97-AF65-F5344CB8AC3E}">
        <p14:creationId xmlns:p14="http://schemas.microsoft.com/office/powerpoint/2010/main" val="806138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917311" y="3078861"/>
            <a:ext cx="2432685" cy="252889"/>
          </a:xfrm>
          <a:custGeom>
            <a:avLst/>
            <a:gdLst/>
            <a:ahLst/>
            <a:cxnLst/>
            <a:rect l="l" t="t" r="r" b="b"/>
            <a:pathLst>
              <a:path w="3243579" h="337185">
                <a:moveTo>
                  <a:pt x="3243072" y="0"/>
                </a:moveTo>
                <a:lnTo>
                  <a:pt x="3243072" y="0"/>
                </a:lnTo>
                <a:lnTo>
                  <a:pt x="0" y="0"/>
                </a:lnTo>
                <a:lnTo>
                  <a:pt x="0" y="336804"/>
                </a:lnTo>
                <a:lnTo>
                  <a:pt x="3243072" y="336804"/>
                </a:lnTo>
                <a:lnTo>
                  <a:pt x="3243072" y="0"/>
                </a:lnTo>
                <a:close/>
              </a:path>
            </a:pathLst>
          </a:custGeom>
          <a:solidFill>
            <a:srgbClr val="FFFFFF"/>
          </a:solidFill>
        </p:spPr>
        <p:txBody>
          <a:bodyPr wrap="square" lIns="0" tIns="0" rIns="0" bIns="0" rtlCol="0"/>
          <a:lstStyle/>
          <a:p>
            <a:endParaRPr sz="1050"/>
          </a:p>
        </p:txBody>
      </p:sp>
      <p:sp>
        <p:nvSpPr>
          <p:cNvPr id="4" name="object 4"/>
          <p:cNvSpPr/>
          <p:nvPr/>
        </p:nvSpPr>
        <p:spPr>
          <a:xfrm>
            <a:off x="6569965" y="4134993"/>
            <a:ext cx="1779746" cy="252889"/>
          </a:xfrm>
          <a:custGeom>
            <a:avLst/>
            <a:gdLst/>
            <a:ahLst/>
            <a:cxnLst/>
            <a:rect l="l" t="t" r="r" b="b"/>
            <a:pathLst>
              <a:path w="2372995" h="337185">
                <a:moveTo>
                  <a:pt x="2372868" y="0"/>
                </a:moveTo>
                <a:lnTo>
                  <a:pt x="2372868" y="0"/>
                </a:lnTo>
                <a:lnTo>
                  <a:pt x="0" y="0"/>
                </a:lnTo>
                <a:lnTo>
                  <a:pt x="0" y="336804"/>
                </a:lnTo>
                <a:lnTo>
                  <a:pt x="2372868" y="336804"/>
                </a:lnTo>
                <a:lnTo>
                  <a:pt x="2372868" y="0"/>
                </a:lnTo>
                <a:close/>
              </a:path>
            </a:pathLst>
          </a:custGeom>
          <a:solidFill>
            <a:srgbClr val="FFFFFF"/>
          </a:solidFill>
        </p:spPr>
        <p:txBody>
          <a:bodyPr wrap="square" lIns="0" tIns="0" rIns="0" bIns="0" rtlCol="0"/>
          <a:lstStyle/>
          <a:p>
            <a:endParaRPr sz="1050"/>
          </a:p>
        </p:txBody>
      </p:sp>
      <p:sp>
        <p:nvSpPr>
          <p:cNvPr id="5" name="object 5"/>
          <p:cNvSpPr txBox="1"/>
          <p:nvPr/>
        </p:nvSpPr>
        <p:spPr>
          <a:xfrm>
            <a:off x="859154" y="1206170"/>
            <a:ext cx="8014880" cy="2143536"/>
          </a:xfrm>
          <a:prstGeom prst="rect">
            <a:avLst/>
          </a:prstGeom>
        </p:spPr>
        <p:txBody>
          <a:bodyPr vert="horz" wrap="square" lIns="0" tIns="9525" rIns="0" bIns="0" rtlCol="0">
            <a:spAutoFit/>
          </a:bodyPr>
          <a:lstStyle/>
          <a:p>
            <a:pPr marL="238125" marR="6191" indent="-229076" algn="just">
              <a:lnSpc>
                <a:spcPct val="140000"/>
              </a:lnSpc>
              <a:spcBef>
                <a:spcPts val="75"/>
              </a:spcBef>
              <a:buSzPct val="54545"/>
              <a:buFont typeface="Arial MT"/>
              <a:buChar char="•"/>
              <a:tabLst>
                <a:tab pos="238125" algn="l"/>
                <a:tab pos="240030" algn="l"/>
              </a:tabLst>
            </a:pPr>
            <a:r>
              <a:rPr sz="1650" dirty="0">
                <a:solidFill>
                  <a:srgbClr val="090909"/>
                </a:solidFill>
                <a:latin typeface="Cambria"/>
                <a:cs typeface="Cambria"/>
              </a:rPr>
              <a:t> </a:t>
            </a:r>
            <a:r>
              <a:rPr sz="1650" spc="71" dirty="0">
                <a:latin typeface="Cambria"/>
                <a:cs typeface="Cambria"/>
              </a:rPr>
              <a:t>The</a:t>
            </a:r>
            <a:r>
              <a:rPr sz="1650" spc="124" dirty="0">
                <a:latin typeface="Cambria"/>
                <a:cs typeface="Cambria"/>
              </a:rPr>
              <a:t> </a:t>
            </a:r>
            <a:r>
              <a:rPr sz="1650" spc="68" dirty="0">
                <a:latin typeface="Cambria"/>
                <a:cs typeface="Cambria"/>
              </a:rPr>
              <a:t>Supreme</a:t>
            </a:r>
            <a:r>
              <a:rPr sz="1650" spc="135" dirty="0">
                <a:latin typeface="Cambria"/>
                <a:cs typeface="Cambria"/>
              </a:rPr>
              <a:t> </a:t>
            </a:r>
            <a:r>
              <a:rPr sz="1650" spc="83" dirty="0">
                <a:latin typeface="Cambria"/>
                <a:cs typeface="Cambria"/>
              </a:rPr>
              <a:t>court</a:t>
            </a:r>
            <a:r>
              <a:rPr sz="1650" spc="120" dirty="0">
                <a:latin typeface="Cambria"/>
                <a:cs typeface="Cambria"/>
              </a:rPr>
              <a:t> </a:t>
            </a:r>
            <a:r>
              <a:rPr sz="1650" spc="56" dirty="0">
                <a:latin typeface="Cambria"/>
                <a:cs typeface="Cambria"/>
              </a:rPr>
              <a:t>through</a:t>
            </a:r>
            <a:r>
              <a:rPr sz="1650" spc="131" dirty="0">
                <a:latin typeface="Cambria"/>
                <a:cs typeface="Cambria"/>
              </a:rPr>
              <a:t> </a:t>
            </a:r>
            <a:r>
              <a:rPr sz="1650" spc="101" dirty="0">
                <a:latin typeface="Cambria"/>
                <a:cs typeface="Cambria"/>
              </a:rPr>
              <a:t>to</a:t>
            </a:r>
            <a:r>
              <a:rPr sz="1650" spc="124" dirty="0">
                <a:latin typeface="Cambria"/>
                <a:cs typeface="Cambria"/>
              </a:rPr>
              <a:t> </a:t>
            </a:r>
            <a:r>
              <a:rPr sz="1650" spc="41" dirty="0">
                <a:latin typeface="Cambria"/>
                <a:cs typeface="Cambria"/>
              </a:rPr>
              <a:t>portal</a:t>
            </a:r>
            <a:r>
              <a:rPr sz="1650" spc="127" dirty="0">
                <a:latin typeface="Cambria"/>
                <a:cs typeface="Cambria"/>
              </a:rPr>
              <a:t> </a:t>
            </a:r>
            <a:r>
              <a:rPr sz="1650" spc="53" dirty="0">
                <a:latin typeface="Cambria"/>
                <a:cs typeface="Cambria"/>
              </a:rPr>
              <a:t>intends</a:t>
            </a:r>
            <a:r>
              <a:rPr sz="1650" spc="127" dirty="0">
                <a:latin typeface="Cambria"/>
                <a:cs typeface="Cambria"/>
              </a:rPr>
              <a:t> </a:t>
            </a:r>
            <a:r>
              <a:rPr sz="1650" dirty="0">
                <a:latin typeface="Cambria"/>
                <a:cs typeface="Cambria"/>
              </a:rPr>
              <a:t>to</a:t>
            </a:r>
            <a:r>
              <a:rPr sz="1650" spc="124" dirty="0">
                <a:latin typeface="Cambria"/>
                <a:cs typeface="Cambria"/>
              </a:rPr>
              <a:t> </a:t>
            </a:r>
            <a:r>
              <a:rPr sz="1650" spc="53" dirty="0">
                <a:latin typeface="Cambria"/>
                <a:cs typeface="Cambria"/>
              </a:rPr>
              <a:t>use</a:t>
            </a:r>
            <a:r>
              <a:rPr sz="1650" spc="120" dirty="0">
                <a:latin typeface="Cambria"/>
                <a:cs typeface="Cambria"/>
              </a:rPr>
              <a:t> </a:t>
            </a:r>
            <a:r>
              <a:rPr sz="1650" spc="60" dirty="0">
                <a:latin typeface="Cambria"/>
                <a:cs typeface="Cambria"/>
              </a:rPr>
              <a:t>machine</a:t>
            </a:r>
            <a:r>
              <a:rPr sz="1650" spc="135" dirty="0">
                <a:latin typeface="Cambria"/>
                <a:cs typeface="Cambria"/>
              </a:rPr>
              <a:t> </a:t>
            </a:r>
            <a:r>
              <a:rPr sz="1650" spc="56" dirty="0">
                <a:latin typeface="Cambria"/>
                <a:cs typeface="Cambria"/>
              </a:rPr>
              <a:t>learning </a:t>
            </a:r>
            <a:r>
              <a:rPr sz="1650" dirty="0">
                <a:latin typeface="Cambria"/>
                <a:cs typeface="Cambria"/>
              </a:rPr>
              <a:t>to</a:t>
            </a:r>
            <a:r>
              <a:rPr sz="1650" spc="124" dirty="0">
                <a:latin typeface="Cambria"/>
                <a:cs typeface="Cambria"/>
              </a:rPr>
              <a:t> </a:t>
            </a:r>
            <a:r>
              <a:rPr sz="1650" spc="53" dirty="0">
                <a:latin typeface="Cambria"/>
                <a:cs typeface="Cambria"/>
              </a:rPr>
              <a:t>deal</a:t>
            </a:r>
            <a:r>
              <a:rPr sz="1650" spc="116" dirty="0">
                <a:latin typeface="Cambria"/>
                <a:cs typeface="Cambria"/>
              </a:rPr>
              <a:t> </a:t>
            </a:r>
            <a:r>
              <a:rPr sz="1650" spc="53" dirty="0">
                <a:latin typeface="Cambria"/>
                <a:cs typeface="Cambria"/>
              </a:rPr>
              <a:t>with</a:t>
            </a:r>
            <a:r>
              <a:rPr sz="1650" spc="124" dirty="0">
                <a:latin typeface="Cambria"/>
                <a:cs typeface="Cambria"/>
              </a:rPr>
              <a:t> </a:t>
            </a:r>
            <a:r>
              <a:rPr sz="1650" spc="60" dirty="0">
                <a:latin typeface="Cambria"/>
                <a:cs typeface="Cambria"/>
              </a:rPr>
              <a:t>the</a:t>
            </a:r>
            <a:r>
              <a:rPr sz="1650" spc="124" dirty="0">
                <a:latin typeface="Cambria"/>
                <a:cs typeface="Cambria"/>
              </a:rPr>
              <a:t> </a:t>
            </a:r>
            <a:r>
              <a:rPr sz="1650" spc="68" dirty="0">
                <a:latin typeface="Cambria"/>
                <a:cs typeface="Cambria"/>
              </a:rPr>
              <a:t>amount</a:t>
            </a:r>
            <a:r>
              <a:rPr sz="1650" spc="120" dirty="0">
                <a:latin typeface="Cambria"/>
                <a:cs typeface="Cambria"/>
              </a:rPr>
              <a:t> </a:t>
            </a:r>
            <a:r>
              <a:rPr sz="1650" dirty="0">
                <a:latin typeface="Cambria"/>
                <a:cs typeface="Cambria"/>
              </a:rPr>
              <a:t>of</a:t>
            </a:r>
            <a:r>
              <a:rPr sz="1650" spc="131" dirty="0">
                <a:latin typeface="Cambria"/>
                <a:cs typeface="Cambria"/>
              </a:rPr>
              <a:t> </a:t>
            </a:r>
            <a:r>
              <a:rPr sz="1650" spc="71" dirty="0">
                <a:latin typeface="Cambria"/>
                <a:cs typeface="Cambria"/>
              </a:rPr>
              <a:t>data</a:t>
            </a:r>
            <a:r>
              <a:rPr sz="1650" spc="127" dirty="0">
                <a:latin typeface="Cambria"/>
                <a:cs typeface="Cambria"/>
              </a:rPr>
              <a:t> </a:t>
            </a:r>
            <a:r>
              <a:rPr sz="1650" dirty="0">
                <a:latin typeface="Cambria"/>
                <a:cs typeface="Cambria"/>
              </a:rPr>
              <a:t>received</a:t>
            </a:r>
            <a:r>
              <a:rPr sz="1650" spc="124" dirty="0">
                <a:latin typeface="Cambria"/>
                <a:cs typeface="Cambria"/>
              </a:rPr>
              <a:t> </a:t>
            </a:r>
            <a:r>
              <a:rPr sz="1650" spc="49" dirty="0">
                <a:latin typeface="Cambria"/>
                <a:cs typeface="Cambria"/>
              </a:rPr>
              <a:t>regarding</a:t>
            </a:r>
            <a:r>
              <a:rPr sz="1650" spc="146" dirty="0">
                <a:latin typeface="Cambria"/>
                <a:cs typeface="Cambria"/>
              </a:rPr>
              <a:t> </a:t>
            </a:r>
            <a:r>
              <a:rPr sz="1650" spc="60" dirty="0">
                <a:latin typeface="Cambria"/>
                <a:cs typeface="Cambria"/>
              </a:rPr>
              <a:t>the</a:t>
            </a:r>
            <a:r>
              <a:rPr sz="1650" spc="127" dirty="0">
                <a:latin typeface="Cambria"/>
                <a:cs typeface="Cambria"/>
              </a:rPr>
              <a:t> </a:t>
            </a:r>
            <a:r>
              <a:rPr sz="1650" spc="45" dirty="0">
                <a:latin typeface="Cambria"/>
                <a:cs typeface="Cambria"/>
              </a:rPr>
              <a:t>various</a:t>
            </a:r>
            <a:r>
              <a:rPr sz="1650" spc="131" dirty="0">
                <a:latin typeface="Cambria"/>
                <a:cs typeface="Cambria"/>
              </a:rPr>
              <a:t> </a:t>
            </a:r>
            <a:r>
              <a:rPr sz="1650" spc="45" dirty="0">
                <a:latin typeface="Cambria"/>
                <a:cs typeface="Cambria"/>
              </a:rPr>
              <a:t>cases.</a:t>
            </a:r>
            <a:endParaRPr sz="1650" dirty="0">
              <a:latin typeface="Cambria"/>
              <a:cs typeface="Cambria"/>
            </a:endParaRPr>
          </a:p>
          <a:p>
            <a:pPr marL="238125" marR="5715" indent="-229076" algn="just">
              <a:lnSpc>
                <a:spcPct val="140000"/>
              </a:lnSpc>
              <a:buSzPct val="54545"/>
              <a:buFont typeface="Arial MT"/>
              <a:buChar char="•"/>
              <a:tabLst>
                <a:tab pos="238125" algn="l"/>
                <a:tab pos="240030" algn="l"/>
              </a:tabLst>
            </a:pPr>
            <a:r>
              <a:rPr sz="1650" dirty="0">
                <a:solidFill>
                  <a:srgbClr val="090909"/>
                </a:solidFill>
                <a:latin typeface="Cambria"/>
                <a:cs typeface="Cambria"/>
              </a:rPr>
              <a:t> </a:t>
            </a:r>
            <a:r>
              <a:rPr sz="1650" spc="105" dirty="0">
                <a:latin typeface="Cambria"/>
                <a:cs typeface="Cambria"/>
              </a:rPr>
              <a:t>Item</a:t>
            </a:r>
            <a:r>
              <a:rPr sz="1650" spc="146" dirty="0">
                <a:latin typeface="Cambria"/>
                <a:cs typeface="Cambria"/>
              </a:rPr>
              <a:t> </a:t>
            </a:r>
            <a:r>
              <a:rPr sz="1650" spc="53" dirty="0">
                <a:latin typeface="Cambria"/>
                <a:cs typeface="Cambria"/>
              </a:rPr>
              <a:t>es</a:t>
            </a:r>
            <a:r>
              <a:rPr sz="1650" spc="150" dirty="0">
                <a:latin typeface="Cambria"/>
                <a:cs typeface="Cambria"/>
              </a:rPr>
              <a:t> </a:t>
            </a:r>
            <a:r>
              <a:rPr sz="1650" spc="101" dirty="0">
                <a:latin typeface="Cambria"/>
                <a:cs typeface="Cambria"/>
              </a:rPr>
              <a:t>to</a:t>
            </a:r>
            <a:r>
              <a:rPr sz="1650" spc="150" dirty="0">
                <a:latin typeface="Cambria"/>
                <a:cs typeface="Cambria"/>
              </a:rPr>
              <a:t> </a:t>
            </a:r>
            <a:r>
              <a:rPr sz="1650" spc="45" dirty="0">
                <a:latin typeface="Cambria"/>
                <a:cs typeface="Cambria"/>
              </a:rPr>
              <a:t>hybrid</a:t>
            </a:r>
            <a:r>
              <a:rPr sz="1650" spc="150" dirty="0">
                <a:latin typeface="Cambria"/>
                <a:cs typeface="Cambria"/>
              </a:rPr>
              <a:t> </a:t>
            </a:r>
            <a:r>
              <a:rPr sz="1650" spc="49" dirty="0">
                <a:latin typeface="Cambria"/>
                <a:cs typeface="Cambria"/>
              </a:rPr>
              <a:t>system</a:t>
            </a:r>
            <a:r>
              <a:rPr sz="1650" spc="158" dirty="0">
                <a:latin typeface="Cambria"/>
                <a:cs typeface="Cambria"/>
              </a:rPr>
              <a:t> </a:t>
            </a:r>
            <a:r>
              <a:rPr sz="1650" spc="68" dirty="0">
                <a:latin typeface="Cambria"/>
                <a:cs typeface="Cambria"/>
              </a:rPr>
              <a:t>and</a:t>
            </a:r>
            <a:r>
              <a:rPr sz="1650" spc="146" dirty="0">
                <a:latin typeface="Cambria"/>
                <a:cs typeface="Cambria"/>
              </a:rPr>
              <a:t> </a:t>
            </a:r>
            <a:r>
              <a:rPr sz="1650" spc="101" dirty="0">
                <a:latin typeface="Cambria"/>
                <a:cs typeface="Cambria"/>
              </a:rPr>
              <a:t>to</a:t>
            </a:r>
            <a:r>
              <a:rPr sz="1650" spc="150" dirty="0">
                <a:latin typeface="Cambria"/>
                <a:cs typeface="Cambria"/>
              </a:rPr>
              <a:t> </a:t>
            </a:r>
            <a:r>
              <a:rPr sz="1650" dirty="0">
                <a:latin typeface="Cambria"/>
                <a:cs typeface="Cambria"/>
              </a:rPr>
              <a:t>perfect</a:t>
            </a:r>
            <a:r>
              <a:rPr sz="1650" spc="158" dirty="0">
                <a:latin typeface="Cambria"/>
                <a:cs typeface="Cambria"/>
              </a:rPr>
              <a:t> </a:t>
            </a:r>
            <a:r>
              <a:rPr sz="1650" spc="38" dirty="0">
                <a:latin typeface="Cambria"/>
                <a:cs typeface="Cambria"/>
              </a:rPr>
              <a:t>combination</a:t>
            </a:r>
            <a:r>
              <a:rPr sz="1650" spc="158" dirty="0">
                <a:latin typeface="Cambria"/>
                <a:cs typeface="Cambria"/>
              </a:rPr>
              <a:t> </a:t>
            </a:r>
            <a:r>
              <a:rPr sz="1650" dirty="0">
                <a:latin typeface="Cambria"/>
                <a:cs typeface="Cambria"/>
              </a:rPr>
              <a:t>of</a:t>
            </a:r>
            <a:r>
              <a:rPr sz="1650" spc="158" dirty="0">
                <a:latin typeface="Cambria"/>
                <a:cs typeface="Cambria"/>
              </a:rPr>
              <a:t> </a:t>
            </a:r>
            <a:r>
              <a:rPr sz="1650" spc="94" dirty="0">
                <a:latin typeface="Cambria"/>
                <a:cs typeface="Cambria"/>
              </a:rPr>
              <a:t>human</a:t>
            </a:r>
            <a:r>
              <a:rPr sz="1650" spc="169" dirty="0">
                <a:latin typeface="Cambria"/>
                <a:cs typeface="Cambria"/>
              </a:rPr>
              <a:t> </a:t>
            </a:r>
            <a:r>
              <a:rPr sz="1650" spc="45" dirty="0">
                <a:latin typeface="Cambria"/>
                <a:cs typeface="Cambria"/>
              </a:rPr>
              <a:t>intelligence</a:t>
            </a:r>
            <a:r>
              <a:rPr sz="1650" spc="158" dirty="0">
                <a:latin typeface="Cambria"/>
                <a:cs typeface="Cambria"/>
              </a:rPr>
              <a:t> </a:t>
            </a:r>
            <a:r>
              <a:rPr sz="1650" spc="49" dirty="0">
                <a:latin typeface="Cambria"/>
                <a:cs typeface="Cambria"/>
              </a:rPr>
              <a:t>and </a:t>
            </a:r>
            <a:r>
              <a:rPr sz="1650" spc="60" dirty="0">
                <a:latin typeface="Cambria"/>
                <a:cs typeface="Cambria"/>
              </a:rPr>
              <a:t>machine</a:t>
            </a:r>
            <a:r>
              <a:rPr sz="1650" spc="278" dirty="0">
                <a:latin typeface="Cambria"/>
                <a:cs typeface="Cambria"/>
              </a:rPr>
              <a:t>  </a:t>
            </a:r>
            <a:r>
              <a:rPr sz="1650" spc="64" dirty="0">
                <a:latin typeface="Cambria"/>
                <a:cs typeface="Cambria"/>
              </a:rPr>
              <a:t>learning</a:t>
            </a:r>
            <a:r>
              <a:rPr sz="1650" spc="270" dirty="0">
                <a:latin typeface="Cambria"/>
                <a:cs typeface="Cambria"/>
              </a:rPr>
              <a:t>  </a:t>
            </a:r>
            <a:r>
              <a:rPr sz="1650" spc="86" dirty="0">
                <a:latin typeface="Cambria"/>
                <a:cs typeface="Cambria"/>
              </a:rPr>
              <a:t>that</a:t>
            </a:r>
            <a:r>
              <a:rPr sz="1650" spc="274" dirty="0">
                <a:latin typeface="Cambria"/>
                <a:cs typeface="Cambria"/>
              </a:rPr>
              <a:t>  </a:t>
            </a:r>
            <a:r>
              <a:rPr sz="1650" dirty="0">
                <a:latin typeface="Cambria"/>
                <a:cs typeface="Cambria"/>
              </a:rPr>
              <a:t>works</a:t>
            </a:r>
            <a:r>
              <a:rPr sz="1650" spc="278" dirty="0">
                <a:latin typeface="Cambria"/>
                <a:cs typeface="Cambria"/>
              </a:rPr>
              <a:t>  </a:t>
            </a:r>
            <a:r>
              <a:rPr sz="1650" dirty="0">
                <a:latin typeface="Cambria"/>
                <a:cs typeface="Cambria"/>
              </a:rPr>
              <a:t>wonders</a:t>
            </a:r>
            <a:r>
              <a:rPr sz="1650" spc="278" dirty="0">
                <a:latin typeface="Cambria"/>
                <a:cs typeface="Cambria"/>
              </a:rPr>
              <a:t>  </a:t>
            </a:r>
            <a:r>
              <a:rPr sz="1650" spc="68" dirty="0">
                <a:latin typeface="Cambria"/>
                <a:cs typeface="Cambria"/>
              </a:rPr>
              <a:t>in</a:t>
            </a:r>
            <a:r>
              <a:rPr sz="1650" spc="278" dirty="0">
                <a:latin typeface="Cambria"/>
                <a:cs typeface="Cambria"/>
              </a:rPr>
              <a:t>  </a:t>
            </a:r>
            <a:r>
              <a:rPr sz="1650" spc="38" dirty="0">
                <a:latin typeface="Cambria"/>
                <a:cs typeface="Cambria"/>
              </a:rPr>
              <a:t>combination</a:t>
            </a:r>
            <a:r>
              <a:rPr sz="1650" spc="281" dirty="0">
                <a:latin typeface="Cambria"/>
                <a:cs typeface="Cambria"/>
              </a:rPr>
              <a:t>  </a:t>
            </a:r>
            <a:r>
              <a:rPr sz="1650" spc="53" dirty="0">
                <a:latin typeface="Cambria"/>
                <a:cs typeface="Cambria"/>
              </a:rPr>
              <a:t>with</a:t>
            </a:r>
            <a:r>
              <a:rPr sz="1650" spc="270" dirty="0">
                <a:latin typeface="Cambria"/>
                <a:cs typeface="Cambria"/>
              </a:rPr>
              <a:t>  </a:t>
            </a:r>
            <a:r>
              <a:rPr sz="1650" spc="83" dirty="0">
                <a:latin typeface="Cambria"/>
                <a:cs typeface="Cambria"/>
              </a:rPr>
              <a:t>human </a:t>
            </a:r>
            <a:r>
              <a:rPr sz="1650" spc="45" dirty="0">
                <a:latin typeface="Cambria"/>
                <a:cs typeface="Cambria"/>
              </a:rPr>
              <a:t>intelligence.</a:t>
            </a:r>
            <a:endParaRPr sz="1650" dirty="0">
              <a:latin typeface="Cambria"/>
              <a:cs typeface="Cambria"/>
            </a:endParaRPr>
          </a:p>
          <a:p>
            <a:pPr marL="240506" indent="-230981" algn="just">
              <a:spcBef>
                <a:spcPts val="791"/>
              </a:spcBef>
              <a:buClr>
                <a:srgbClr val="090909"/>
              </a:buClr>
              <a:buSzPct val="54545"/>
              <a:buFont typeface="Arial MT"/>
              <a:buChar char="•"/>
              <a:tabLst>
                <a:tab pos="240506" algn="l"/>
              </a:tabLst>
            </a:pPr>
            <a:r>
              <a:rPr sz="1650" spc="71" dirty="0">
                <a:latin typeface="Cambria"/>
                <a:cs typeface="Cambria"/>
              </a:rPr>
              <a:t>The</a:t>
            </a:r>
            <a:r>
              <a:rPr sz="1650" spc="214" dirty="0">
                <a:latin typeface="Cambria"/>
                <a:cs typeface="Cambria"/>
              </a:rPr>
              <a:t> </a:t>
            </a:r>
            <a:r>
              <a:rPr sz="1650" spc="94" dirty="0">
                <a:latin typeface="Cambria"/>
                <a:cs typeface="Cambria"/>
              </a:rPr>
              <a:t>AI- </a:t>
            </a:r>
            <a:r>
              <a:rPr sz="1650" dirty="0">
                <a:latin typeface="Cambria"/>
                <a:cs typeface="Cambria"/>
              </a:rPr>
              <a:t>controlled</a:t>
            </a:r>
            <a:r>
              <a:rPr sz="1650" spc="217" dirty="0">
                <a:latin typeface="Cambria"/>
                <a:cs typeface="Cambria"/>
              </a:rPr>
              <a:t> </a:t>
            </a:r>
            <a:r>
              <a:rPr sz="1650" dirty="0">
                <a:latin typeface="Cambria"/>
                <a:cs typeface="Cambria"/>
              </a:rPr>
              <a:t>tools</a:t>
            </a:r>
            <a:r>
              <a:rPr sz="1650" spc="206" dirty="0">
                <a:latin typeface="Cambria"/>
                <a:cs typeface="Cambria"/>
              </a:rPr>
              <a:t> </a:t>
            </a:r>
            <a:r>
              <a:rPr sz="1650" spc="210" dirty="0">
                <a:latin typeface="Cambria"/>
                <a:cs typeface="Cambria"/>
              </a:rPr>
              <a:t> </a:t>
            </a:r>
            <a:r>
              <a:rPr sz="1650" dirty="0">
                <a:latin typeface="Cambria"/>
                <a:cs typeface="Cambria"/>
              </a:rPr>
              <a:t>designed</a:t>
            </a:r>
            <a:r>
              <a:rPr sz="1650" spc="217" dirty="0">
                <a:latin typeface="Cambria"/>
                <a:cs typeface="Cambria"/>
              </a:rPr>
              <a:t> </a:t>
            </a:r>
            <a:r>
              <a:rPr sz="1650" dirty="0">
                <a:latin typeface="Cambria"/>
                <a:cs typeface="Cambria"/>
              </a:rPr>
              <a:t>to</a:t>
            </a:r>
            <a:r>
              <a:rPr sz="1650" spc="214" dirty="0">
                <a:latin typeface="Cambria"/>
                <a:cs typeface="Cambria"/>
              </a:rPr>
              <a:t> </a:t>
            </a:r>
            <a:r>
              <a:rPr sz="1650" dirty="0">
                <a:latin typeface="Cambria"/>
                <a:cs typeface="Cambria"/>
              </a:rPr>
              <a:t>process</a:t>
            </a:r>
            <a:r>
              <a:rPr sz="1650" spc="206" dirty="0">
                <a:latin typeface="Cambria"/>
                <a:cs typeface="Cambria"/>
              </a:rPr>
              <a:t> </a:t>
            </a:r>
            <a:r>
              <a:rPr sz="1650" dirty="0">
                <a:latin typeface="Cambria"/>
                <a:cs typeface="Cambria"/>
              </a:rPr>
              <a:t>only</a:t>
            </a:r>
            <a:r>
              <a:rPr sz="1650" spc="206" dirty="0">
                <a:latin typeface="Cambria"/>
                <a:cs typeface="Cambria"/>
              </a:rPr>
              <a:t> </a:t>
            </a:r>
            <a:r>
              <a:rPr sz="1650" spc="49" dirty="0">
                <a:latin typeface="Cambria"/>
                <a:cs typeface="Cambria"/>
              </a:rPr>
              <a:t>information</a:t>
            </a:r>
            <a:r>
              <a:rPr sz="1650" spc="217" dirty="0">
                <a:latin typeface="Cambria"/>
                <a:cs typeface="Cambria"/>
              </a:rPr>
              <a:t> </a:t>
            </a:r>
            <a:r>
              <a:rPr sz="1650" spc="68" dirty="0">
                <a:latin typeface="Cambria"/>
                <a:cs typeface="Cambria"/>
              </a:rPr>
              <a:t>and</a:t>
            </a:r>
            <a:r>
              <a:rPr sz="1650" spc="206" dirty="0">
                <a:latin typeface="Cambria"/>
                <a:cs typeface="Cambria"/>
              </a:rPr>
              <a:t> </a:t>
            </a:r>
            <a:r>
              <a:rPr sz="1650" spc="71" dirty="0">
                <a:latin typeface="Cambria"/>
                <a:cs typeface="Cambria"/>
              </a:rPr>
              <a:t>make</a:t>
            </a:r>
            <a:r>
              <a:rPr sz="1650" spc="217" dirty="0">
                <a:latin typeface="Cambria"/>
                <a:cs typeface="Cambria"/>
              </a:rPr>
              <a:t> </a:t>
            </a:r>
            <a:r>
              <a:rPr sz="1650" spc="45" dirty="0">
                <a:latin typeface="Cambria"/>
                <a:cs typeface="Cambria"/>
              </a:rPr>
              <a:t>Item</a:t>
            </a:r>
            <a:endParaRPr sz="1650" dirty="0">
              <a:latin typeface="Cambria"/>
              <a:cs typeface="Cambria"/>
            </a:endParaRPr>
          </a:p>
        </p:txBody>
      </p:sp>
      <p:sp>
        <p:nvSpPr>
          <p:cNvPr id="6" name="object 6"/>
          <p:cNvSpPr txBox="1"/>
          <p:nvPr/>
        </p:nvSpPr>
        <p:spPr>
          <a:xfrm>
            <a:off x="1567814" y="3331749"/>
            <a:ext cx="1650683" cy="256480"/>
          </a:xfrm>
          <a:prstGeom prst="rect">
            <a:avLst/>
          </a:prstGeom>
          <a:solidFill>
            <a:srgbClr val="FFFFFF"/>
          </a:solidFill>
        </p:spPr>
        <p:txBody>
          <a:bodyPr vert="horz" wrap="square" lIns="0" tIns="0" rIns="0" bIns="0" rtlCol="0">
            <a:spAutoFit/>
          </a:bodyPr>
          <a:lstStyle/>
          <a:p>
            <a:pPr marL="97631">
              <a:lnSpc>
                <a:spcPts val="1965"/>
              </a:lnSpc>
              <a:tabLst>
                <a:tab pos="390525" algn="l"/>
                <a:tab pos="802958" algn="l"/>
              </a:tabLst>
            </a:pPr>
            <a:r>
              <a:rPr sz="1650" spc="49" dirty="0">
                <a:latin typeface="Cambria"/>
                <a:cs typeface="Cambria"/>
              </a:rPr>
              <a:t>in</a:t>
            </a:r>
            <a:r>
              <a:rPr sz="1650" dirty="0">
                <a:latin typeface="Cambria"/>
                <a:cs typeface="Cambria"/>
              </a:rPr>
              <a:t> </a:t>
            </a:r>
            <a:r>
              <a:rPr sz="1650" spc="41" dirty="0">
                <a:latin typeface="Cambria"/>
                <a:cs typeface="Cambria"/>
              </a:rPr>
              <a:t>the</a:t>
            </a:r>
            <a:r>
              <a:rPr sz="1650" dirty="0">
                <a:latin typeface="Cambria"/>
                <a:cs typeface="Cambria"/>
              </a:rPr>
              <a:t> </a:t>
            </a:r>
            <a:r>
              <a:rPr sz="1650" spc="-8" dirty="0">
                <a:latin typeface="Cambria"/>
                <a:cs typeface="Cambria"/>
              </a:rPr>
              <a:t>decision-</a:t>
            </a:r>
            <a:endParaRPr sz="1650" dirty="0">
              <a:latin typeface="Cambria"/>
              <a:cs typeface="Cambria"/>
            </a:endParaRPr>
          </a:p>
        </p:txBody>
      </p:sp>
      <p:sp>
        <p:nvSpPr>
          <p:cNvPr id="8" name="object 8"/>
          <p:cNvSpPr txBox="1"/>
          <p:nvPr/>
        </p:nvSpPr>
        <p:spPr>
          <a:xfrm>
            <a:off x="859155" y="4023317"/>
            <a:ext cx="7443311" cy="721031"/>
          </a:xfrm>
          <a:prstGeom prst="rect">
            <a:avLst/>
          </a:prstGeom>
        </p:spPr>
        <p:txBody>
          <a:bodyPr vert="horz" wrap="square" lIns="0" tIns="109538" rIns="0" bIns="0" rtlCol="0">
            <a:spAutoFit/>
          </a:bodyPr>
          <a:lstStyle/>
          <a:p>
            <a:pPr marL="238125" indent="-228600">
              <a:spcBef>
                <a:spcPts val="863"/>
              </a:spcBef>
              <a:buClr>
                <a:srgbClr val="090909"/>
              </a:buClr>
              <a:buSzPct val="54545"/>
              <a:buFont typeface="Arial MT"/>
              <a:buChar char="•"/>
              <a:tabLst>
                <a:tab pos="238125" algn="l"/>
                <a:tab pos="1015365" algn="l"/>
                <a:tab pos="1826895" algn="l"/>
                <a:tab pos="2362200" algn="l"/>
                <a:tab pos="3272790" algn="l"/>
                <a:tab pos="4129088" algn="l"/>
                <a:tab pos="4807268" algn="l"/>
                <a:tab pos="5234463" algn="l"/>
                <a:tab pos="5478304" algn="l"/>
                <a:tab pos="5807393" algn="l"/>
                <a:tab pos="6149340" algn="l"/>
              </a:tabLst>
            </a:pPr>
            <a:r>
              <a:rPr sz="1650" spc="98" dirty="0">
                <a:latin typeface="Cambria"/>
                <a:cs typeface="Cambria"/>
              </a:rPr>
              <a:t>Judges</a:t>
            </a:r>
            <a:r>
              <a:rPr sz="1650" dirty="0">
                <a:latin typeface="Cambria"/>
                <a:cs typeface="Cambria"/>
              </a:rPr>
              <a:t> </a:t>
            </a:r>
            <a:r>
              <a:rPr sz="1650" spc="53" dirty="0">
                <a:latin typeface="Cambria"/>
                <a:cs typeface="Cambria"/>
              </a:rPr>
              <a:t>dealing</a:t>
            </a:r>
            <a:r>
              <a:rPr sz="1650" dirty="0">
                <a:latin typeface="Cambria"/>
                <a:cs typeface="Cambria"/>
              </a:rPr>
              <a:t> </a:t>
            </a:r>
            <a:r>
              <a:rPr sz="1650" spc="38" dirty="0">
                <a:latin typeface="Cambria"/>
                <a:cs typeface="Cambria"/>
              </a:rPr>
              <a:t>with</a:t>
            </a:r>
            <a:r>
              <a:rPr sz="1650" dirty="0">
                <a:latin typeface="Cambria"/>
                <a:cs typeface="Cambria"/>
              </a:rPr>
              <a:t> </a:t>
            </a:r>
            <a:r>
              <a:rPr sz="1650" spc="49" dirty="0">
                <a:latin typeface="Cambria"/>
                <a:cs typeface="Cambria"/>
              </a:rPr>
              <a:t>criminal</a:t>
            </a:r>
            <a:r>
              <a:rPr sz="1650" dirty="0">
                <a:latin typeface="Cambria"/>
                <a:cs typeface="Cambria"/>
              </a:rPr>
              <a:t> </a:t>
            </a:r>
            <a:r>
              <a:rPr sz="1650" spc="53" dirty="0">
                <a:latin typeface="Cambria"/>
                <a:cs typeface="Cambria"/>
              </a:rPr>
              <a:t>matters</a:t>
            </a:r>
            <a:r>
              <a:rPr sz="1650" dirty="0">
                <a:latin typeface="Cambria"/>
                <a:cs typeface="Cambria"/>
              </a:rPr>
              <a:t> </a:t>
            </a:r>
            <a:r>
              <a:rPr sz="1650" spc="-8" dirty="0">
                <a:latin typeface="Cambria"/>
                <a:cs typeface="Cambria"/>
              </a:rPr>
              <a:t>would</a:t>
            </a:r>
            <a:r>
              <a:rPr sz="1650" dirty="0">
                <a:latin typeface="Cambria"/>
                <a:cs typeface="Cambria"/>
              </a:rPr>
              <a:t> </a:t>
            </a:r>
            <a:r>
              <a:rPr sz="1650" spc="26" dirty="0">
                <a:latin typeface="Cambria"/>
                <a:cs typeface="Cambria"/>
              </a:rPr>
              <a:t>use</a:t>
            </a:r>
            <a:r>
              <a:rPr sz="1650" dirty="0">
                <a:latin typeface="Cambria"/>
                <a:cs typeface="Cambria"/>
              </a:rPr>
              <a:t> </a:t>
            </a:r>
            <a:r>
              <a:rPr sz="1650" spc="41" dirty="0">
                <a:latin typeface="Cambria"/>
                <a:cs typeface="Cambria"/>
              </a:rPr>
              <a:t>Item</a:t>
            </a:r>
            <a:r>
              <a:rPr sz="1650" dirty="0">
                <a:latin typeface="Cambria"/>
                <a:cs typeface="Cambria"/>
              </a:rPr>
              <a:t> </a:t>
            </a:r>
            <a:r>
              <a:rPr sz="1650" spc="-19" dirty="0">
                <a:latin typeface="Cambria"/>
                <a:cs typeface="Cambria"/>
              </a:rPr>
              <a:t>on</a:t>
            </a:r>
            <a:r>
              <a:rPr sz="1650" dirty="0">
                <a:latin typeface="Cambria"/>
                <a:cs typeface="Cambria"/>
              </a:rPr>
              <a:t> </a:t>
            </a:r>
            <a:r>
              <a:rPr sz="1650" spc="75" dirty="0">
                <a:latin typeface="Cambria"/>
                <a:cs typeface="Cambria"/>
              </a:rPr>
              <a:t>an</a:t>
            </a:r>
            <a:r>
              <a:rPr sz="1650" dirty="0">
                <a:latin typeface="Cambria"/>
                <a:cs typeface="Cambria"/>
              </a:rPr>
              <a:t> </a:t>
            </a:r>
            <a:r>
              <a:rPr sz="1650" spc="45" dirty="0">
                <a:latin typeface="Cambria"/>
                <a:cs typeface="Cambria"/>
              </a:rPr>
              <a:t>experimental</a:t>
            </a:r>
            <a:endParaRPr sz="1650" dirty="0">
              <a:latin typeface="Cambria"/>
              <a:cs typeface="Cambria"/>
            </a:endParaRPr>
          </a:p>
          <a:p>
            <a:pPr marL="238125">
              <a:spcBef>
                <a:spcPts val="795"/>
              </a:spcBef>
            </a:pPr>
            <a:r>
              <a:rPr sz="1650" spc="56" dirty="0">
                <a:latin typeface="Cambria"/>
                <a:cs typeface="Cambria"/>
              </a:rPr>
              <a:t>basis.</a:t>
            </a:r>
            <a:endParaRPr sz="1650" dirty="0">
              <a:latin typeface="Cambria"/>
              <a:cs typeface="Cambria"/>
            </a:endParaRPr>
          </a:p>
        </p:txBody>
      </p:sp>
      <p:sp>
        <p:nvSpPr>
          <p:cNvPr id="9" name="Rectangle 2"/>
          <p:cNvSpPr>
            <a:spLocks noChangeArrowheads="1"/>
          </p:cNvSpPr>
          <p:nvPr/>
        </p:nvSpPr>
        <p:spPr bwMode="auto">
          <a:xfrm>
            <a:off x="2393155" y="309417"/>
            <a:ext cx="4075611"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s-CO" altLang="es-CO" sz="2400" b="1" i="1" u="sng" strike="noStrike" cap="none" normalizeH="0" baseline="0" dirty="0" smtClean="0">
                <a:ln>
                  <a:noFill/>
                </a:ln>
                <a:solidFill>
                  <a:srgbClr val="008080"/>
                </a:solidFill>
                <a:effectLst/>
                <a:latin typeface="var(--arrow-typeface-secondary)" charset="0"/>
                <a:ea typeface="Times New Roman" panose="02020603050405020304" pitchFamily="18" charset="0"/>
                <a:cs typeface="Segoe UI" panose="020B0502040204020203" pitchFamily="34" charset="0"/>
              </a:rPr>
              <a:t>INDIA</a:t>
            </a:r>
            <a:endParaRPr kumimoji="0" lang="es-CO" altLang="es-CO" sz="2400" b="0" i="0" u="none" strike="noStrike" cap="none" normalizeH="0" baseline="0" dirty="0" smtClean="0">
              <a:ln>
                <a:noFill/>
              </a:ln>
              <a:solidFill>
                <a:schemeClr val="tx1"/>
              </a:solidFill>
              <a:effectLst/>
            </a:endParaRPr>
          </a:p>
        </p:txBody>
      </p:sp>
      <p:sp>
        <p:nvSpPr>
          <p:cNvPr id="10" name="object 2"/>
          <p:cNvSpPr txBox="1">
            <a:spLocks noGrp="1"/>
          </p:cNvSpPr>
          <p:nvPr>
            <p:ph type="title"/>
          </p:nvPr>
        </p:nvSpPr>
        <p:spPr>
          <a:xfrm>
            <a:off x="1171303" y="615514"/>
            <a:ext cx="7782900" cy="572700"/>
          </a:xfrm>
          <a:prstGeom prst="rect">
            <a:avLst/>
          </a:prstGeom>
        </p:spPr>
        <p:txBody>
          <a:bodyPr spcFirstLastPara="1" vert="horz" wrap="square" lIns="0" tIns="9049" rIns="0" bIns="0" rtlCol="0" anchor="b" anchorCtr="0">
            <a:spAutoFit/>
          </a:bodyPr>
          <a:lstStyle/>
          <a:p>
            <a:pPr marL="9525">
              <a:lnSpc>
                <a:spcPct val="100000"/>
              </a:lnSpc>
              <a:spcBef>
                <a:spcPts val="71"/>
              </a:spcBef>
            </a:pPr>
            <a:r>
              <a:rPr sz="1650" dirty="0">
                <a:solidFill>
                  <a:srgbClr val="000000"/>
                </a:solidFill>
                <a:ea typeface="Arial"/>
                <a:sym typeface="Arial"/>
              </a:rPr>
              <a:t>SUPACE</a:t>
            </a:r>
          </a:p>
        </p:txBody>
      </p:sp>
    </p:spTree>
    <p:extLst>
      <p:ext uri="{BB962C8B-B14F-4D97-AF65-F5344CB8AC3E}">
        <p14:creationId xmlns:p14="http://schemas.microsoft.com/office/powerpoint/2010/main" val="12655360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83981" y="558357"/>
            <a:ext cx="5837175" cy="798904"/>
          </a:xfrm>
          <a:prstGeom prst="rect">
            <a:avLst/>
          </a:prstGeom>
        </p:spPr>
        <p:txBody>
          <a:bodyPr spcFirstLastPara="1" vert="horz" wrap="square" lIns="0" tIns="229838" rIns="0" bIns="0" rtlCol="0" anchor="b" anchorCtr="0">
            <a:spAutoFit/>
          </a:bodyPr>
          <a:lstStyle/>
          <a:p>
            <a:pPr marL="473393">
              <a:lnSpc>
                <a:spcPct val="100000"/>
              </a:lnSpc>
              <a:spcBef>
                <a:spcPts val="75"/>
              </a:spcBef>
            </a:pPr>
            <a:r>
              <a:rPr sz="3600" spc="446" dirty="0"/>
              <a:t>SUVAS</a:t>
            </a:r>
            <a:endParaRPr sz="3600" dirty="0"/>
          </a:p>
        </p:txBody>
      </p:sp>
      <p:sp>
        <p:nvSpPr>
          <p:cNvPr id="3" name="object 3"/>
          <p:cNvSpPr txBox="1"/>
          <p:nvPr/>
        </p:nvSpPr>
        <p:spPr>
          <a:xfrm>
            <a:off x="1373695" y="1517999"/>
            <a:ext cx="7239081" cy="2533386"/>
          </a:xfrm>
          <a:prstGeom prst="rect">
            <a:avLst/>
          </a:prstGeom>
        </p:spPr>
        <p:txBody>
          <a:bodyPr vert="horz" wrap="square" lIns="0" tIns="9525" rIns="0" bIns="0" rtlCol="0">
            <a:spAutoFit/>
          </a:bodyPr>
          <a:lstStyle/>
          <a:p>
            <a:pPr marL="266700" marR="388619" indent="-257175">
              <a:lnSpc>
                <a:spcPct val="120000"/>
              </a:lnSpc>
              <a:spcBef>
                <a:spcPts val="75"/>
              </a:spcBef>
              <a:buClr>
                <a:srgbClr val="F48E7B"/>
              </a:buClr>
              <a:buFont typeface="Arial MT"/>
              <a:buChar char="•"/>
              <a:tabLst>
                <a:tab pos="266700" algn="l"/>
              </a:tabLst>
            </a:pPr>
            <a:r>
              <a:rPr sz="1800" spc="75" dirty="0">
                <a:latin typeface="Cambria"/>
                <a:cs typeface="Cambria"/>
              </a:rPr>
              <a:t>The</a:t>
            </a:r>
            <a:r>
              <a:rPr sz="1800" spc="94" dirty="0">
                <a:latin typeface="Cambria"/>
                <a:cs typeface="Cambria"/>
              </a:rPr>
              <a:t> </a:t>
            </a:r>
            <a:r>
              <a:rPr sz="1800" spc="64" dirty="0">
                <a:latin typeface="Cambria"/>
                <a:cs typeface="Cambria"/>
              </a:rPr>
              <a:t>'Supreme</a:t>
            </a:r>
            <a:r>
              <a:rPr sz="1800" spc="101" dirty="0">
                <a:latin typeface="Cambria"/>
                <a:cs typeface="Cambria"/>
              </a:rPr>
              <a:t> </a:t>
            </a:r>
            <a:r>
              <a:rPr sz="1800" spc="90" dirty="0">
                <a:latin typeface="Cambria"/>
                <a:cs typeface="Cambria"/>
              </a:rPr>
              <a:t>court</a:t>
            </a:r>
            <a:r>
              <a:rPr sz="1800" spc="113" dirty="0">
                <a:latin typeface="Cambria"/>
                <a:cs typeface="Cambria"/>
              </a:rPr>
              <a:t> </a:t>
            </a:r>
            <a:r>
              <a:rPr sz="1800" spc="98" dirty="0">
                <a:latin typeface="Cambria"/>
                <a:cs typeface="Cambria"/>
              </a:rPr>
              <a:t>Vidhik</a:t>
            </a:r>
            <a:r>
              <a:rPr sz="1800" spc="94" dirty="0">
                <a:latin typeface="Cambria"/>
                <a:cs typeface="Cambria"/>
              </a:rPr>
              <a:t> </a:t>
            </a:r>
            <a:r>
              <a:rPr sz="1800" spc="90" dirty="0">
                <a:latin typeface="Cambria"/>
                <a:cs typeface="Cambria"/>
              </a:rPr>
              <a:t>Anuvaad</a:t>
            </a:r>
            <a:r>
              <a:rPr sz="1800" spc="120" dirty="0">
                <a:latin typeface="Cambria"/>
                <a:cs typeface="Cambria"/>
              </a:rPr>
              <a:t> </a:t>
            </a:r>
            <a:r>
              <a:rPr sz="1800" spc="53" dirty="0">
                <a:latin typeface="Cambria"/>
                <a:cs typeface="Cambria"/>
              </a:rPr>
              <a:t>Software'</a:t>
            </a:r>
            <a:r>
              <a:rPr sz="1800" spc="94" dirty="0">
                <a:latin typeface="Cambria"/>
                <a:cs typeface="Cambria"/>
              </a:rPr>
              <a:t> </a:t>
            </a:r>
            <a:r>
              <a:rPr lang="en-US" sz="1800" spc="56" dirty="0" smtClean="0">
                <a:latin typeface="Cambria"/>
                <a:cs typeface="Cambria"/>
              </a:rPr>
              <a:t>i</a:t>
            </a:r>
            <a:r>
              <a:rPr sz="1800" spc="56" dirty="0" smtClean="0">
                <a:latin typeface="Cambria"/>
                <a:cs typeface="Cambria"/>
              </a:rPr>
              <a:t>s</a:t>
            </a:r>
            <a:r>
              <a:rPr sz="1800" spc="98" dirty="0" smtClean="0">
                <a:latin typeface="Cambria"/>
                <a:cs typeface="Cambria"/>
              </a:rPr>
              <a:t> </a:t>
            </a:r>
            <a:r>
              <a:rPr sz="1800" spc="75" dirty="0">
                <a:latin typeface="Cambria"/>
                <a:cs typeface="Cambria"/>
              </a:rPr>
              <a:t>a </a:t>
            </a:r>
            <a:r>
              <a:rPr sz="1800" spc="53" dirty="0">
                <a:latin typeface="Cambria"/>
                <a:cs typeface="Cambria"/>
              </a:rPr>
              <a:t>machine- </a:t>
            </a:r>
            <a:r>
              <a:rPr sz="1800" spc="56" dirty="0">
                <a:latin typeface="Cambria"/>
                <a:cs typeface="Cambria"/>
              </a:rPr>
              <a:t>assisted</a:t>
            </a:r>
            <a:r>
              <a:rPr sz="1800" spc="124" dirty="0">
                <a:latin typeface="Cambria"/>
                <a:cs typeface="Cambria"/>
              </a:rPr>
              <a:t> </a:t>
            </a:r>
            <a:r>
              <a:rPr sz="1800" spc="71" dirty="0">
                <a:latin typeface="Cambria"/>
                <a:cs typeface="Cambria"/>
              </a:rPr>
              <a:t>translation</a:t>
            </a:r>
            <a:r>
              <a:rPr sz="1800" spc="131" dirty="0">
                <a:latin typeface="Cambria"/>
                <a:cs typeface="Cambria"/>
              </a:rPr>
              <a:t> </a:t>
            </a:r>
            <a:r>
              <a:rPr sz="1800" dirty="0">
                <a:latin typeface="Cambria"/>
                <a:cs typeface="Cambria"/>
              </a:rPr>
              <a:t>tools</a:t>
            </a:r>
            <a:r>
              <a:rPr sz="1800" spc="143" dirty="0">
                <a:latin typeface="Cambria"/>
                <a:cs typeface="Cambria"/>
              </a:rPr>
              <a:t> </a:t>
            </a:r>
            <a:r>
              <a:rPr sz="1800" spc="60" dirty="0">
                <a:latin typeface="Cambria"/>
                <a:cs typeface="Cambria"/>
              </a:rPr>
              <a:t>trained</a:t>
            </a:r>
            <a:r>
              <a:rPr sz="1800" spc="150" dirty="0">
                <a:latin typeface="Cambria"/>
                <a:cs typeface="Cambria"/>
              </a:rPr>
              <a:t> </a:t>
            </a:r>
            <a:r>
              <a:rPr sz="1800" dirty="0">
                <a:latin typeface="Cambria"/>
                <a:cs typeface="Cambria"/>
              </a:rPr>
              <a:t>by</a:t>
            </a:r>
            <a:r>
              <a:rPr sz="1800" spc="139" dirty="0">
                <a:latin typeface="Cambria"/>
                <a:cs typeface="Cambria"/>
              </a:rPr>
              <a:t> </a:t>
            </a:r>
            <a:r>
              <a:rPr sz="1800" spc="68" dirty="0">
                <a:latin typeface="Cambria"/>
                <a:cs typeface="Cambria"/>
              </a:rPr>
              <a:t>Artificial </a:t>
            </a:r>
            <a:r>
              <a:rPr sz="1800" spc="56" dirty="0">
                <a:latin typeface="Cambria"/>
                <a:cs typeface="Cambria"/>
              </a:rPr>
              <a:t>Intelligence.</a:t>
            </a:r>
            <a:endParaRPr sz="1800" dirty="0">
              <a:latin typeface="Cambria"/>
              <a:cs typeface="Cambria"/>
            </a:endParaRPr>
          </a:p>
          <a:p>
            <a:pPr marL="266700" marR="240506" indent="-257175">
              <a:lnSpc>
                <a:spcPct val="120100"/>
              </a:lnSpc>
              <a:spcBef>
                <a:spcPts val="754"/>
              </a:spcBef>
              <a:buClr>
                <a:srgbClr val="F48E7B"/>
              </a:buClr>
              <a:buFont typeface="Arial MT"/>
              <a:buChar char="•"/>
              <a:tabLst>
                <a:tab pos="266700" algn="l"/>
              </a:tabLst>
            </a:pPr>
            <a:r>
              <a:rPr sz="1800" spc="221" dirty="0">
                <a:latin typeface="Cambria"/>
                <a:cs typeface="Cambria"/>
              </a:rPr>
              <a:t>SUVAS</a:t>
            </a:r>
            <a:r>
              <a:rPr sz="1800" spc="105" dirty="0">
                <a:latin typeface="Cambria"/>
                <a:cs typeface="Cambria"/>
              </a:rPr>
              <a:t> </a:t>
            </a:r>
            <a:r>
              <a:rPr sz="1800" spc="86" dirty="0">
                <a:latin typeface="Cambria"/>
                <a:cs typeface="Cambria"/>
              </a:rPr>
              <a:t>you have</a:t>
            </a:r>
            <a:r>
              <a:rPr sz="1800" spc="113" dirty="0">
                <a:latin typeface="Cambria"/>
                <a:cs typeface="Cambria"/>
              </a:rPr>
              <a:t> </a:t>
            </a:r>
            <a:r>
              <a:rPr sz="1800" spc="64" dirty="0">
                <a:latin typeface="Cambria"/>
                <a:cs typeface="Cambria"/>
              </a:rPr>
              <a:t>the</a:t>
            </a:r>
            <a:r>
              <a:rPr sz="1800" spc="101" dirty="0">
                <a:latin typeface="Cambria"/>
                <a:cs typeface="Cambria"/>
              </a:rPr>
              <a:t> </a:t>
            </a:r>
            <a:r>
              <a:rPr sz="1800" spc="53" dirty="0">
                <a:latin typeface="Cambria"/>
                <a:cs typeface="Cambria"/>
              </a:rPr>
              <a:t>capacity</a:t>
            </a:r>
            <a:r>
              <a:rPr sz="1800" spc="105" dirty="0">
                <a:latin typeface="Cambria"/>
                <a:cs typeface="Cambria"/>
              </a:rPr>
              <a:t> </a:t>
            </a:r>
            <a:r>
              <a:rPr sz="1800" spc="71" dirty="0">
                <a:latin typeface="Cambria"/>
                <a:cs typeface="Cambria"/>
              </a:rPr>
              <a:t>and</a:t>
            </a:r>
            <a:r>
              <a:rPr sz="1800" spc="101" dirty="0">
                <a:latin typeface="Cambria"/>
                <a:cs typeface="Cambria"/>
              </a:rPr>
              <a:t> </a:t>
            </a:r>
            <a:r>
              <a:rPr sz="1800" spc="56" dirty="0">
                <a:latin typeface="Cambria"/>
                <a:cs typeface="Cambria"/>
              </a:rPr>
              <a:t>capability</a:t>
            </a:r>
            <a:r>
              <a:rPr sz="1800" spc="86" dirty="0">
                <a:latin typeface="Cambria"/>
                <a:cs typeface="Cambria"/>
              </a:rPr>
              <a:t> </a:t>
            </a:r>
            <a:r>
              <a:rPr sz="1800" dirty="0">
                <a:latin typeface="Cambria"/>
                <a:cs typeface="Cambria"/>
              </a:rPr>
              <a:t>of</a:t>
            </a:r>
            <a:r>
              <a:rPr sz="1800" spc="105" dirty="0">
                <a:latin typeface="Cambria"/>
                <a:cs typeface="Cambria"/>
              </a:rPr>
              <a:t> </a:t>
            </a:r>
            <a:r>
              <a:rPr sz="1800" spc="71" dirty="0">
                <a:latin typeface="Cambria"/>
                <a:cs typeface="Cambria"/>
              </a:rPr>
              <a:t>translating </a:t>
            </a:r>
            <a:r>
              <a:rPr sz="1800" spc="98" dirty="0">
                <a:latin typeface="Cambria"/>
                <a:cs typeface="Cambria"/>
              </a:rPr>
              <a:t>English</a:t>
            </a:r>
            <a:r>
              <a:rPr sz="1800" spc="109" dirty="0">
                <a:latin typeface="Cambria"/>
                <a:cs typeface="Cambria"/>
              </a:rPr>
              <a:t> </a:t>
            </a:r>
            <a:r>
              <a:rPr sz="1800" spc="113" dirty="0">
                <a:latin typeface="Cambria"/>
                <a:cs typeface="Cambria"/>
              </a:rPr>
              <a:t>Judicial</a:t>
            </a:r>
            <a:r>
              <a:rPr sz="1800" spc="98" dirty="0">
                <a:latin typeface="Cambria"/>
                <a:cs typeface="Cambria"/>
              </a:rPr>
              <a:t> </a:t>
            </a:r>
            <a:r>
              <a:rPr sz="1800" spc="53" dirty="0">
                <a:latin typeface="Cambria"/>
                <a:cs typeface="Cambria"/>
              </a:rPr>
              <a:t>documents,</a:t>
            </a:r>
            <a:r>
              <a:rPr sz="1800" spc="109" dirty="0">
                <a:latin typeface="Cambria"/>
                <a:cs typeface="Cambria"/>
              </a:rPr>
              <a:t> </a:t>
            </a:r>
            <a:r>
              <a:rPr sz="1800" spc="75" dirty="0">
                <a:latin typeface="Cambria"/>
                <a:cs typeface="Cambria"/>
              </a:rPr>
              <a:t>orders,</a:t>
            </a:r>
            <a:r>
              <a:rPr sz="1800" spc="94" dirty="0">
                <a:latin typeface="Cambria"/>
                <a:cs typeface="Cambria"/>
              </a:rPr>
              <a:t> </a:t>
            </a:r>
            <a:r>
              <a:rPr sz="1800" dirty="0">
                <a:latin typeface="Cambria"/>
                <a:cs typeface="Cambria"/>
              </a:rPr>
              <a:t>or</a:t>
            </a:r>
            <a:r>
              <a:rPr sz="1800" spc="109" dirty="0">
                <a:latin typeface="Cambria"/>
                <a:cs typeface="Cambria"/>
              </a:rPr>
              <a:t> </a:t>
            </a:r>
            <a:r>
              <a:rPr sz="1800" spc="105" dirty="0">
                <a:latin typeface="Cambria"/>
                <a:cs typeface="Cambria"/>
              </a:rPr>
              <a:t>Judgments</a:t>
            </a:r>
            <a:r>
              <a:rPr sz="1800" spc="127" dirty="0">
                <a:latin typeface="Cambria"/>
                <a:cs typeface="Cambria"/>
              </a:rPr>
              <a:t> </a:t>
            </a:r>
            <a:r>
              <a:rPr sz="1800" spc="30" dirty="0">
                <a:latin typeface="Cambria"/>
                <a:cs typeface="Cambria"/>
              </a:rPr>
              <a:t>into </a:t>
            </a:r>
            <a:r>
              <a:rPr sz="1800" spc="68" dirty="0">
                <a:latin typeface="Cambria"/>
                <a:cs typeface="Cambria"/>
              </a:rPr>
              <a:t>nine</a:t>
            </a:r>
            <a:r>
              <a:rPr sz="1800" spc="105" dirty="0">
                <a:latin typeface="Cambria"/>
                <a:cs typeface="Cambria"/>
              </a:rPr>
              <a:t> </a:t>
            </a:r>
            <a:r>
              <a:rPr sz="1800" spc="64" dirty="0">
                <a:latin typeface="Cambria"/>
                <a:cs typeface="Cambria"/>
              </a:rPr>
              <a:t>vernacular</a:t>
            </a:r>
            <a:r>
              <a:rPr sz="1800" spc="127" dirty="0">
                <a:latin typeface="Cambria"/>
                <a:cs typeface="Cambria"/>
              </a:rPr>
              <a:t> </a:t>
            </a:r>
            <a:r>
              <a:rPr sz="1800" spc="75" dirty="0">
                <a:latin typeface="Cambria"/>
                <a:cs typeface="Cambria"/>
              </a:rPr>
              <a:t>language</a:t>
            </a:r>
            <a:r>
              <a:rPr sz="1800" spc="127" dirty="0">
                <a:latin typeface="Cambria"/>
                <a:cs typeface="Cambria"/>
              </a:rPr>
              <a:t> </a:t>
            </a:r>
            <a:r>
              <a:rPr sz="1800" spc="45" dirty="0">
                <a:latin typeface="Cambria"/>
                <a:cs typeface="Cambria"/>
              </a:rPr>
              <a:t>scripts</a:t>
            </a:r>
            <a:r>
              <a:rPr sz="1800" spc="109" dirty="0">
                <a:latin typeface="Cambria"/>
                <a:cs typeface="Cambria"/>
              </a:rPr>
              <a:t> </a:t>
            </a:r>
            <a:r>
              <a:rPr sz="1800" spc="71" dirty="0">
                <a:latin typeface="Cambria"/>
                <a:cs typeface="Cambria"/>
              </a:rPr>
              <a:t>and</a:t>
            </a:r>
            <a:r>
              <a:rPr sz="1800" spc="120" dirty="0">
                <a:latin typeface="Cambria"/>
                <a:cs typeface="Cambria"/>
              </a:rPr>
              <a:t> </a:t>
            </a:r>
            <a:r>
              <a:rPr sz="1800" dirty="0">
                <a:latin typeface="Cambria"/>
                <a:cs typeface="Cambria"/>
              </a:rPr>
              <a:t>vice</a:t>
            </a:r>
            <a:r>
              <a:rPr sz="1800" spc="113" dirty="0">
                <a:latin typeface="Cambria"/>
                <a:cs typeface="Cambria"/>
              </a:rPr>
              <a:t> </a:t>
            </a:r>
            <a:r>
              <a:rPr sz="1800" spc="60" dirty="0">
                <a:latin typeface="Cambria"/>
                <a:cs typeface="Cambria"/>
              </a:rPr>
              <a:t>versa.</a:t>
            </a:r>
            <a:endParaRPr sz="1800" dirty="0">
              <a:latin typeface="Cambria"/>
              <a:cs typeface="Cambria"/>
            </a:endParaRPr>
          </a:p>
          <a:p>
            <a:pPr marL="266224" indent="-256699">
              <a:spcBef>
                <a:spcPts val="1178"/>
              </a:spcBef>
              <a:buClr>
                <a:srgbClr val="F48E7B"/>
              </a:buClr>
              <a:buFont typeface="Arial MT"/>
              <a:buChar char="•"/>
              <a:tabLst>
                <a:tab pos="266224" algn="l"/>
              </a:tabLst>
            </a:pPr>
            <a:r>
              <a:rPr sz="1800" spc="83" dirty="0">
                <a:latin typeface="Cambria"/>
                <a:cs typeface="Cambria"/>
              </a:rPr>
              <a:t>Este</a:t>
            </a:r>
            <a:r>
              <a:rPr sz="1800" spc="124" dirty="0">
                <a:latin typeface="Cambria"/>
                <a:cs typeface="Cambria"/>
              </a:rPr>
              <a:t> </a:t>
            </a:r>
            <a:r>
              <a:rPr sz="1800" spc="56" dirty="0">
                <a:latin typeface="Cambria"/>
                <a:cs typeface="Cambria"/>
              </a:rPr>
              <a:t>es</a:t>
            </a:r>
            <a:r>
              <a:rPr sz="1800" spc="124" dirty="0">
                <a:latin typeface="Cambria"/>
                <a:cs typeface="Cambria"/>
              </a:rPr>
              <a:t> </a:t>
            </a:r>
            <a:r>
              <a:rPr sz="1800" spc="64" dirty="0">
                <a:latin typeface="Cambria"/>
                <a:cs typeface="Cambria"/>
              </a:rPr>
              <a:t>the</a:t>
            </a:r>
            <a:r>
              <a:rPr sz="1800" spc="131" dirty="0">
                <a:latin typeface="Cambria"/>
                <a:cs typeface="Cambria"/>
              </a:rPr>
              <a:t> </a:t>
            </a:r>
            <a:r>
              <a:rPr sz="1800" spc="64" dirty="0">
                <a:latin typeface="Cambria"/>
                <a:cs typeface="Cambria"/>
              </a:rPr>
              <a:t>first</a:t>
            </a:r>
            <a:r>
              <a:rPr sz="1800" spc="120" dirty="0">
                <a:latin typeface="Cambria"/>
                <a:cs typeface="Cambria"/>
              </a:rPr>
              <a:t> </a:t>
            </a:r>
            <a:r>
              <a:rPr sz="1800" spc="41" dirty="0">
                <a:latin typeface="Cambria"/>
                <a:cs typeface="Cambria"/>
              </a:rPr>
              <a:t>step</a:t>
            </a:r>
            <a:r>
              <a:rPr sz="1800" spc="135" dirty="0">
                <a:latin typeface="Cambria"/>
                <a:cs typeface="Cambria"/>
              </a:rPr>
              <a:t> </a:t>
            </a:r>
            <a:r>
              <a:rPr sz="1800" dirty="0">
                <a:latin typeface="Cambria"/>
                <a:cs typeface="Cambria"/>
              </a:rPr>
              <a:t>towards</a:t>
            </a:r>
            <a:r>
              <a:rPr sz="1800" spc="113" dirty="0">
                <a:latin typeface="Cambria"/>
                <a:cs typeface="Cambria"/>
              </a:rPr>
              <a:t> </a:t>
            </a:r>
            <a:r>
              <a:rPr sz="1800" spc="64" dirty="0">
                <a:latin typeface="Cambria"/>
                <a:cs typeface="Cambria"/>
              </a:rPr>
              <a:t>the</a:t>
            </a:r>
            <a:r>
              <a:rPr sz="1800" spc="135" dirty="0">
                <a:latin typeface="Cambria"/>
                <a:cs typeface="Cambria"/>
              </a:rPr>
              <a:t> </a:t>
            </a:r>
            <a:r>
              <a:rPr sz="1800" spc="41" dirty="0">
                <a:latin typeface="Cambria"/>
                <a:cs typeface="Cambria"/>
              </a:rPr>
              <a:t>introduction</a:t>
            </a:r>
            <a:r>
              <a:rPr sz="1800" spc="101" dirty="0">
                <a:latin typeface="Cambria"/>
                <a:cs typeface="Cambria"/>
              </a:rPr>
              <a:t> </a:t>
            </a:r>
            <a:r>
              <a:rPr sz="1800" dirty="0">
                <a:latin typeface="Cambria"/>
                <a:cs typeface="Cambria"/>
              </a:rPr>
              <a:t>of</a:t>
            </a:r>
            <a:r>
              <a:rPr sz="1800" spc="135" dirty="0">
                <a:latin typeface="Cambria"/>
                <a:cs typeface="Cambria"/>
              </a:rPr>
              <a:t> </a:t>
            </a:r>
            <a:r>
              <a:rPr sz="1800" spc="64" dirty="0">
                <a:latin typeface="Cambria"/>
                <a:cs typeface="Cambria"/>
              </a:rPr>
              <a:t>Artificial</a:t>
            </a:r>
            <a:endParaRPr sz="1800" dirty="0">
              <a:latin typeface="Cambria"/>
              <a:cs typeface="Cambria"/>
            </a:endParaRPr>
          </a:p>
          <a:p>
            <a:pPr marL="266700">
              <a:spcBef>
                <a:spcPts val="431"/>
              </a:spcBef>
            </a:pPr>
            <a:r>
              <a:rPr sz="1800" spc="60" dirty="0">
                <a:latin typeface="Cambria"/>
                <a:cs typeface="Cambria"/>
              </a:rPr>
              <a:t>Intelligence</a:t>
            </a:r>
            <a:r>
              <a:rPr sz="1800" spc="98" dirty="0">
                <a:latin typeface="Cambria"/>
                <a:cs typeface="Cambria"/>
              </a:rPr>
              <a:t> </a:t>
            </a:r>
            <a:r>
              <a:rPr sz="1800" spc="83" dirty="0">
                <a:latin typeface="Cambria"/>
                <a:cs typeface="Cambria"/>
              </a:rPr>
              <a:t>in</a:t>
            </a:r>
            <a:r>
              <a:rPr sz="1800" spc="98" dirty="0">
                <a:latin typeface="Cambria"/>
                <a:cs typeface="Cambria"/>
              </a:rPr>
              <a:t> </a:t>
            </a:r>
            <a:r>
              <a:rPr sz="1800" spc="64" dirty="0">
                <a:latin typeface="Cambria"/>
                <a:cs typeface="Cambria"/>
              </a:rPr>
              <a:t>the </a:t>
            </a:r>
            <a:r>
              <a:rPr sz="1800" spc="113" dirty="0">
                <a:latin typeface="Cambria"/>
                <a:cs typeface="Cambria"/>
              </a:rPr>
              <a:t>Judiciary</a:t>
            </a:r>
            <a:r>
              <a:rPr sz="1800" spc="98" dirty="0">
                <a:latin typeface="Cambria"/>
                <a:cs typeface="Cambria"/>
              </a:rPr>
              <a:t> </a:t>
            </a:r>
            <a:r>
              <a:rPr sz="1800" spc="75" dirty="0">
                <a:latin typeface="Cambria"/>
                <a:cs typeface="Cambria"/>
              </a:rPr>
              <a:t>Domain.”</a:t>
            </a:r>
            <a:endParaRPr sz="1800" dirty="0">
              <a:latin typeface="Cambria"/>
              <a:cs typeface="Cambria"/>
            </a:endParaRPr>
          </a:p>
        </p:txBody>
      </p:sp>
    </p:spTree>
    <p:extLst>
      <p:ext uri="{BB962C8B-B14F-4D97-AF65-F5344CB8AC3E}">
        <p14:creationId xmlns:p14="http://schemas.microsoft.com/office/powerpoint/2010/main" val="31356165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4612" y="835419"/>
            <a:ext cx="7804309" cy="3449021"/>
          </a:xfrm>
          <a:prstGeom prst="rect">
            <a:avLst/>
          </a:prstGeom>
        </p:spPr>
        <p:txBody>
          <a:bodyPr vert="horz" wrap="square" lIns="0" tIns="9525" rIns="0" bIns="0" rtlCol="0">
            <a:spAutoFit/>
          </a:bodyPr>
          <a:lstStyle/>
          <a:p>
            <a:pPr marL="349568" marR="3810" indent="-263843" algn="just">
              <a:lnSpc>
                <a:spcPct val="120000"/>
              </a:lnSpc>
              <a:spcBef>
                <a:spcPts val="75"/>
              </a:spcBef>
              <a:buClr>
                <a:srgbClr val="F48E7B"/>
              </a:buClr>
              <a:buFont typeface="Arial MT"/>
              <a:buChar char="•"/>
              <a:tabLst>
                <a:tab pos="352425" algn="l"/>
              </a:tabLst>
            </a:pPr>
            <a:r>
              <a:rPr sz="1500" spc="71" dirty="0">
                <a:solidFill>
                  <a:srgbClr val="333333"/>
                </a:solidFill>
                <a:latin typeface="Cambria"/>
                <a:cs typeface="Cambria"/>
              </a:rPr>
              <a:t>The</a:t>
            </a:r>
            <a:r>
              <a:rPr sz="1500" spc="139" dirty="0">
                <a:solidFill>
                  <a:srgbClr val="333333"/>
                </a:solidFill>
                <a:latin typeface="Cambria"/>
                <a:cs typeface="Cambria"/>
              </a:rPr>
              <a:t> </a:t>
            </a:r>
            <a:r>
              <a:rPr sz="1500" spc="34" dirty="0">
                <a:solidFill>
                  <a:srgbClr val="333333"/>
                </a:solidFill>
                <a:latin typeface="Cambria"/>
                <a:cs typeface="Cambria"/>
              </a:rPr>
              <a:t>technologies</a:t>
            </a:r>
            <a:r>
              <a:rPr sz="1500" spc="101" dirty="0">
                <a:solidFill>
                  <a:srgbClr val="333333"/>
                </a:solidFill>
                <a:latin typeface="Cambria"/>
                <a:cs typeface="Cambria"/>
              </a:rPr>
              <a:t> </a:t>
            </a:r>
            <a:r>
              <a:rPr sz="1500" dirty="0">
                <a:solidFill>
                  <a:srgbClr val="333333"/>
                </a:solidFill>
                <a:latin typeface="Cambria"/>
                <a:cs typeface="Cambria"/>
              </a:rPr>
              <a:t>developed</a:t>
            </a:r>
            <a:r>
              <a:rPr sz="1500" spc="105" dirty="0">
                <a:solidFill>
                  <a:srgbClr val="333333"/>
                </a:solidFill>
                <a:latin typeface="Cambria"/>
                <a:cs typeface="Cambria"/>
              </a:rPr>
              <a:t> </a:t>
            </a:r>
            <a:r>
              <a:rPr sz="1500" dirty="0">
                <a:solidFill>
                  <a:srgbClr val="333333"/>
                </a:solidFill>
                <a:latin typeface="Cambria"/>
                <a:cs typeface="Cambria"/>
              </a:rPr>
              <a:t>by</a:t>
            </a:r>
            <a:r>
              <a:rPr sz="1500" spc="143" dirty="0">
                <a:solidFill>
                  <a:srgbClr val="333333"/>
                </a:solidFill>
                <a:latin typeface="Cambria"/>
                <a:cs typeface="Cambria"/>
              </a:rPr>
              <a:t> </a:t>
            </a:r>
            <a:r>
              <a:rPr sz="1500" spc="86" dirty="0">
                <a:solidFill>
                  <a:srgbClr val="333333"/>
                </a:solidFill>
                <a:latin typeface="Cambria"/>
                <a:cs typeface="Cambria"/>
              </a:rPr>
              <a:t>ManCorp</a:t>
            </a:r>
            <a:r>
              <a:rPr sz="1500" spc="124" dirty="0">
                <a:solidFill>
                  <a:srgbClr val="333333"/>
                </a:solidFill>
                <a:latin typeface="Cambria"/>
                <a:cs typeface="Cambria"/>
              </a:rPr>
              <a:t> </a:t>
            </a:r>
            <a:r>
              <a:rPr sz="1500" spc="49" dirty="0">
                <a:solidFill>
                  <a:srgbClr val="333333"/>
                </a:solidFill>
                <a:latin typeface="Cambria"/>
                <a:cs typeface="Cambria"/>
              </a:rPr>
              <a:t>Innovations</a:t>
            </a:r>
            <a:r>
              <a:rPr sz="1500" spc="105" dirty="0">
                <a:solidFill>
                  <a:srgbClr val="333333"/>
                </a:solidFill>
                <a:latin typeface="Cambria"/>
                <a:cs typeface="Cambria"/>
              </a:rPr>
              <a:t> </a:t>
            </a:r>
            <a:r>
              <a:rPr sz="1500" spc="98" dirty="0">
                <a:solidFill>
                  <a:srgbClr val="333333"/>
                </a:solidFill>
                <a:latin typeface="Cambria"/>
                <a:cs typeface="Cambria"/>
              </a:rPr>
              <a:t>lab</a:t>
            </a:r>
            <a:r>
              <a:rPr sz="1500" spc="139" dirty="0">
                <a:solidFill>
                  <a:srgbClr val="333333"/>
                </a:solidFill>
                <a:latin typeface="Cambria"/>
                <a:cs typeface="Cambria"/>
              </a:rPr>
              <a:t> </a:t>
            </a:r>
            <a:r>
              <a:rPr sz="1500" spc="101" dirty="0">
                <a:solidFill>
                  <a:srgbClr val="333333"/>
                </a:solidFill>
                <a:latin typeface="Cambria"/>
                <a:cs typeface="Cambria"/>
              </a:rPr>
              <a:t>(MCIL)</a:t>
            </a:r>
            <a:r>
              <a:rPr sz="1500" spc="120" dirty="0">
                <a:solidFill>
                  <a:srgbClr val="333333"/>
                </a:solidFill>
                <a:latin typeface="Cambria"/>
                <a:cs typeface="Cambria"/>
              </a:rPr>
              <a:t> </a:t>
            </a:r>
            <a:r>
              <a:rPr sz="1500" dirty="0">
                <a:solidFill>
                  <a:srgbClr val="333333"/>
                </a:solidFill>
                <a:latin typeface="Cambria"/>
                <a:cs typeface="Cambria"/>
              </a:rPr>
              <a:t>could</a:t>
            </a:r>
            <a:r>
              <a:rPr sz="1500" spc="116" dirty="0">
                <a:solidFill>
                  <a:srgbClr val="333333"/>
                </a:solidFill>
                <a:latin typeface="Cambria"/>
                <a:cs typeface="Cambria"/>
              </a:rPr>
              <a:t> </a:t>
            </a:r>
            <a:r>
              <a:rPr sz="1500" dirty="0">
                <a:solidFill>
                  <a:srgbClr val="333333"/>
                </a:solidFill>
                <a:latin typeface="Cambria"/>
                <a:cs typeface="Cambria"/>
              </a:rPr>
              <a:t>prove</a:t>
            </a:r>
            <a:r>
              <a:rPr sz="1500" spc="120" dirty="0">
                <a:solidFill>
                  <a:srgbClr val="333333"/>
                </a:solidFill>
                <a:latin typeface="Cambria"/>
                <a:cs typeface="Cambria"/>
              </a:rPr>
              <a:t> </a:t>
            </a:r>
            <a:r>
              <a:rPr sz="1500" spc="41" dirty="0">
                <a:solidFill>
                  <a:srgbClr val="333333"/>
                </a:solidFill>
                <a:latin typeface="Cambria"/>
                <a:cs typeface="Cambria"/>
              </a:rPr>
              <a:t>crucial </a:t>
            </a:r>
            <a:r>
              <a:rPr sz="1500" dirty="0">
                <a:solidFill>
                  <a:srgbClr val="333333"/>
                </a:solidFill>
                <a:latin typeface="Cambria"/>
                <a:cs typeface="Cambria"/>
              </a:rPr>
              <a:t>for</a:t>
            </a:r>
            <a:r>
              <a:rPr sz="1500" spc="90" dirty="0">
                <a:solidFill>
                  <a:srgbClr val="333333"/>
                </a:solidFill>
                <a:latin typeface="Cambria"/>
                <a:cs typeface="Cambria"/>
              </a:rPr>
              <a:t> </a:t>
            </a:r>
            <a:r>
              <a:rPr sz="1500" spc="56" dirty="0">
                <a:solidFill>
                  <a:srgbClr val="333333"/>
                </a:solidFill>
                <a:latin typeface="Cambria"/>
                <a:cs typeface="Cambria"/>
              </a:rPr>
              <a:t>judges,</a:t>
            </a:r>
            <a:r>
              <a:rPr sz="1500" spc="101" dirty="0">
                <a:solidFill>
                  <a:srgbClr val="333333"/>
                </a:solidFill>
                <a:latin typeface="Cambria"/>
                <a:cs typeface="Cambria"/>
              </a:rPr>
              <a:t> </a:t>
            </a:r>
            <a:r>
              <a:rPr sz="1500" spc="41" dirty="0">
                <a:solidFill>
                  <a:srgbClr val="333333"/>
                </a:solidFill>
                <a:latin typeface="Cambria"/>
                <a:cs typeface="Cambria"/>
              </a:rPr>
              <a:t>especially</a:t>
            </a:r>
            <a:r>
              <a:rPr sz="1500" spc="86" dirty="0">
                <a:solidFill>
                  <a:srgbClr val="333333"/>
                </a:solidFill>
                <a:latin typeface="Cambria"/>
                <a:cs typeface="Cambria"/>
              </a:rPr>
              <a:t> </a:t>
            </a:r>
            <a:r>
              <a:rPr sz="1500" spc="83" dirty="0">
                <a:solidFill>
                  <a:srgbClr val="333333"/>
                </a:solidFill>
                <a:latin typeface="Cambria"/>
                <a:cs typeface="Cambria"/>
              </a:rPr>
              <a:t>at</a:t>
            </a:r>
            <a:r>
              <a:rPr sz="1500" spc="105" dirty="0">
                <a:solidFill>
                  <a:srgbClr val="333333"/>
                </a:solidFill>
                <a:latin typeface="Cambria"/>
                <a:cs typeface="Cambria"/>
              </a:rPr>
              <a:t> </a:t>
            </a:r>
            <a:r>
              <a:rPr sz="1500" spc="101" dirty="0">
                <a:solidFill>
                  <a:srgbClr val="333333"/>
                </a:solidFill>
                <a:latin typeface="Cambria"/>
                <a:cs typeface="Cambria"/>
              </a:rPr>
              <a:t>to</a:t>
            </a:r>
            <a:r>
              <a:rPr sz="1500" spc="105" dirty="0">
                <a:solidFill>
                  <a:srgbClr val="333333"/>
                </a:solidFill>
                <a:latin typeface="Cambria"/>
                <a:cs typeface="Cambria"/>
              </a:rPr>
              <a:t> </a:t>
            </a:r>
            <a:r>
              <a:rPr sz="1500" spc="56" dirty="0">
                <a:solidFill>
                  <a:srgbClr val="333333"/>
                </a:solidFill>
                <a:latin typeface="Cambria"/>
                <a:cs typeface="Cambria"/>
              </a:rPr>
              <a:t>time</a:t>
            </a:r>
            <a:r>
              <a:rPr sz="1500" spc="98" dirty="0">
                <a:solidFill>
                  <a:srgbClr val="333333"/>
                </a:solidFill>
                <a:latin typeface="Cambria"/>
                <a:cs typeface="Cambria"/>
              </a:rPr>
              <a:t> </a:t>
            </a:r>
            <a:r>
              <a:rPr sz="1500" spc="45" dirty="0">
                <a:solidFill>
                  <a:srgbClr val="333333"/>
                </a:solidFill>
                <a:latin typeface="Cambria"/>
                <a:cs typeface="Cambria"/>
              </a:rPr>
              <a:t>when</a:t>
            </a:r>
            <a:r>
              <a:rPr sz="1500" spc="101" dirty="0">
                <a:solidFill>
                  <a:srgbClr val="333333"/>
                </a:solidFill>
                <a:latin typeface="Cambria"/>
                <a:cs typeface="Cambria"/>
              </a:rPr>
              <a:t> </a:t>
            </a:r>
            <a:r>
              <a:rPr sz="1500" spc="79" dirty="0">
                <a:solidFill>
                  <a:srgbClr val="333333"/>
                </a:solidFill>
                <a:latin typeface="Cambria"/>
                <a:cs typeface="Cambria"/>
              </a:rPr>
              <a:t>there</a:t>
            </a:r>
            <a:r>
              <a:rPr sz="1500" spc="86" dirty="0">
                <a:solidFill>
                  <a:srgbClr val="333333"/>
                </a:solidFill>
                <a:latin typeface="Cambria"/>
                <a:cs typeface="Cambria"/>
              </a:rPr>
              <a:t> </a:t>
            </a:r>
            <a:r>
              <a:rPr sz="1500" dirty="0">
                <a:solidFill>
                  <a:srgbClr val="333333"/>
                </a:solidFill>
                <a:latin typeface="Cambria"/>
                <a:cs typeface="Cambria"/>
              </a:rPr>
              <a:t>courts</a:t>
            </a:r>
            <a:r>
              <a:rPr sz="1500" spc="101" dirty="0">
                <a:solidFill>
                  <a:srgbClr val="333333"/>
                </a:solidFill>
                <a:latin typeface="Cambria"/>
                <a:cs typeface="Cambria"/>
              </a:rPr>
              <a:t> </a:t>
            </a:r>
            <a:r>
              <a:rPr sz="1500" spc="60" dirty="0">
                <a:solidFill>
                  <a:srgbClr val="333333"/>
                </a:solidFill>
                <a:latin typeface="Cambria"/>
                <a:cs typeface="Cambria"/>
              </a:rPr>
              <a:t>have</a:t>
            </a:r>
            <a:r>
              <a:rPr sz="1500" spc="109" dirty="0">
                <a:solidFill>
                  <a:srgbClr val="333333"/>
                </a:solidFill>
                <a:latin typeface="Cambria"/>
                <a:cs typeface="Cambria"/>
              </a:rPr>
              <a:t> </a:t>
            </a:r>
            <a:r>
              <a:rPr sz="1500" dirty="0">
                <a:solidFill>
                  <a:srgbClr val="333333"/>
                </a:solidFill>
                <a:latin typeface="Cambria"/>
                <a:cs typeface="Cambria"/>
              </a:rPr>
              <a:t>gone</a:t>
            </a:r>
            <a:r>
              <a:rPr sz="1500" spc="98" dirty="0">
                <a:solidFill>
                  <a:srgbClr val="333333"/>
                </a:solidFill>
                <a:latin typeface="Cambria"/>
                <a:cs typeface="Cambria"/>
              </a:rPr>
              <a:t> </a:t>
            </a:r>
            <a:r>
              <a:rPr sz="1500" spc="41" dirty="0">
                <a:solidFill>
                  <a:srgbClr val="333333"/>
                </a:solidFill>
                <a:latin typeface="Cambria"/>
                <a:cs typeface="Cambria"/>
              </a:rPr>
              <a:t>on-line</a:t>
            </a:r>
            <a:r>
              <a:rPr sz="1500" spc="90" dirty="0">
                <a:solidFill>
                  <a:srgbClr val="333333"/>
                </a:solidFill>
                <a:latin typeface="Cambria"/>
                <a:cs typeface="Cambria"/>
              </a:rPr>
              <a:t> </a:t>
            </a:r>
            <a:r>
              <a:rPr sz="1500" spc="68" dirty="0">
                <a:solidFill>
                  <a:srgbClr val="333333"/>
                </a:solidFill>
                <a:latin typeface="Cambria"/>
                <a:cs typeface="Cambria"/>
              </a:rPr>
              <a:t>and</a:t>
            </a:r>
            <a:r>
              <a:rPr sz="1500" spc="105" dirty="0">
                <a:solidFill>
                  <a:srgbClr val="333333"/>
                </a:solidFill>
                <a:latin typeface="Cambria"/>
                <a:cs typeface="Cambria"/>
              </a:rPr>
              <a:t> </a:t>
            </a:r>
            <a:r>
              <a:rPr sz="1500" spc="60" dirty="0">
                <a:solidFill>
                  <a:srgbClr val="333333"/>
                </a:solidFill>
                <a:latin typeface="Cambria"/>
                <a:cs typeface="Cambria"/>
              </a:rPr>
              <a:t>the</a:t>
            </a:r>
            <a:r>
              <a:rPr sz="1500" spc="105" dirty="0">
                <a:solidFill>
                  <a:srgbClr val="333333"/>
                </a:solidFill>
                <a:latin typeface="Cambria"/>
                <a:cs typeface="Cambria"/>
              </a:rPr>
              <a:t> </a:t>
            </a:r>
            <a:r>
              <a:rPr sz="1500" spc="49" dirty="0">
                <a:solidFill>
                  <a:srgbClr val="333333"/>
                </a:solidFill>
                <a:latin typeface="Cambria"/>
                <a:cs typeface="Cambria"/>
              </a:rPr>
              <a:t>use</a:t>
            </a:r>
            <a:r>
              <a:rPr sz="1500" spc="105" dirty="0">
                <a:solidFill>
                  <a:srgbClr val="333333"/>
                </a:solidFill>
                <a:latin typeface="Cambria"/>
                <a:cs typeface="Cambria"/>
              </a:rPr>
              <a:t> </a:t>
            </a:r>
            <a:r>
              <a:rPr sz="1500" dirty="0">
                <a:solidFill>
                  <a:srgbClr val="333333"/>
                </a:solidFill>
                <a:latin typeface="Cambria"/>
                <a:cs typeface="Cambria"/>
              </a:rPr>
              <a:t>of</a:t>
            </a:r>
            <a:r>
              <a:rPr sz="1500" spc="109" dirty="0">
                <a:solidFill>
                  <a:srgbClr val="333333"/>
                </a:solidFill>
                <a:latin typeface="Cambria"/>
                <a:cs typeface="Cambria"/>
              </a:rPr>
              <a:t> </a:t>
            </a:r>
            <a:r>
              <a:rPr sz="1500" spc="26" dirty="0">
                <a:solidFill>
                  <a:srgbClr val="333333"/>
                </a:solidFill>
                <a:latin typeface="Cambria"/>
                <a:cs typeface="Cambria"/>
              </a:rPr>
              <a:t>paper </a:t>
            </a:r>
            <a:r>
              <a:rPr sz="1500" spc="79" dirty="0">
                <a:solidFill>
                  <a:srgbClr val="333333"/>
                </a:solidFill>
                <a:latin typeface="Cambria"/>
                <a:cs typeface="Cambria"/>
              </a:rPr>
              <a:t>has</a:t>
            </a:r>
            <a:r>
              <a:rPr sz="1500" spc="86" dirty="0">
                <a:solidFill>
                  <a:srgbClr val="333333"/>
                </a:solidFill>
                <a:latin typeface="Cambria"/>
                <a:cs typeface="Cambria"/>
              </a:rPr>
              <a:t> </a:t>
            </a:r>
            <a:r>
              <a:rPr sz="1500" spc="56" dirty="0">
                <a:solidFill>
                  <a:srgbClr val="333333"/>
                </a:solidFill>
                <a:latin typeface="Cambria"/>
                <a:cs typeface="Cambria"/>
              </a:rPr>
              <a:t>largely</a:t>
            </a:r>
            <a:r>
              <a:rPr sz="1500" spc="60" dirty="0">
                <a:solidFill>
                  <a:srgbClr val="333333"/>
                </a:solidFill>
                <a:latin typeface="Cambria"/>
                <a:cs typeface="Cambria"/>
              </a:rPr>
              <a:t> </a:t>
            </a:r>
            <a:r>
              <a:rPr sz="1500" spc="30" dirty="0">
                <a:solidFill>
                  <a:srgbClr val="333333"/>
                </a:solidFill>
                <a:latin typeface="Cambria"/>
                <a:cs typeface="Cambria"/>
              </a:rPr>
              <a:t>reduced.</a:t>
            </a:r>
            <a:endParaRPr sz="1500" dirty="0">
              <a:latin typeface="Cambria"/>
              <a:cs typeface="Cambria"/>
            </a:endParaRPr>
          </a:p>
          <a:p>
            <a:pPr marL="351949" indent="-266224">
              <a:spcBef>
                <a:spcPts val="1114"/>
              </a:spcBef>
              <a:buClr>
                <a:srgbClr val="F48E7B"/>
              </a:buClr>
              <a:buFont typeface="Arial MT"/>
              <a:buChar char="•"/>
              <a:tabLst>
                <a:tab pos="351949" algn="l"/>
              </a:tabLst>
            </a:pPr>
            <a:r>
              <a:rPr sz="1500" spc="56" dirty="0">
                <a:solidFill>
                  <a:srgbClr val="333333"/>
                </a:solidFill>
                <a:latin typeface="Cambria"/>
                <a:cs typeface="Cambria"/>
              </a:rPr>
              <a:t>For</a:t>
            </a:r>
            <a:r>
              <a:rPr sz="1500" spc="127" dirty="0">
                <a:solidFill>
                  <a:srgbClr val="333333"/>
                </a:solidFill>
                <a:latin typeface="Cambria"/>
                <a:cs typeface="Cambria"/>
              </a:rPr>
              <a:t> </a:t>
            </a:r>
            <a:r>
              <a:rPr sz="1500" spc="105" dirty="0">
                <a:solidFill>
                  <a:srgbClr val="333333"/>
                </a:solidFill>
                <a:latin typeface="Cambria"/>
                <a:cs typeface="Cambria"/>
              </a:rPr>
              <a:t>Jharkhand</a:t>
            </a:r>
            <a:r>
              <a:rPr sz="1500" spc="109" dirty="0">
                <a:solidFill>
                  <a:srgbClr val="333333"/>
                </a:solidFill>
                <a:latin typeface="Cambria"/>
                <a:cs typeface="Cambria"/>
              </a:rPr>
              <a:t> </a:t>
            </a:r>
            <a:r>
              <a:rPr sz="1500" spc="101" dirty="0">
                <a:solidFill>
                  <a:srgbClr val="333333"/>
                </a:solidFill>
                <a:latin typeface="Cambria"/>
                <a:cs typeface="Cambria"/>
              </a:rPr>
              <a:t>High</a:t>
            </a:r>
            <a:r>
              <a:rPr sz="1500" spc="105" dirty="0">
                <a:solidFill>
                  <a:srgbClr val="333333"/>
                </a:solidFill>
                <a:latin typeface="Cambria"/>
                <a:cs typeface="Cambria"/>
              </a:rPr>
              <a:t> </a:t>
            </a:r>
            <a:r>
              <a:rPr sz="1500" spc="83" dirty="0">
                <a:solidFill>
                  <a:srgbClr val="333333"/>
                </a:solidFill>
                <a:latin typeface="Cambria"/>
                <a:cs typeface="Cambria"/>
              </a:rPr>
              <a:t>Court,</a:t>
            </a:r>
            <a:r>
              <a:rPr sz="1500" spc="98" dirty="0">
                <a:solidFill>
                  <a:srgbClr val="333333"/>
                </a:solidFill>
                <a:latin typeface="Cambria"/>
                <a:cs typeface="Cambria"/>
              </a:rPr>
              <a:t> </a:t>
            </a:r>
            <a:r>
              <a:rPr sz="1500" spc="60" dirty="0">
                <a:solidFill>
                  <a:srgbClr val="333333"/>
                </a:solidFill>
                <a:latin typeface="Cambria"/>
                <a:cs typeface="Cambria"/>
              </a:rPr>
              <a:t>the</a:t>
            </a:r>
            <a:r>
              <a:rPr sz="1500" spc="116" dirty="0">
                <a:solidFill>
                  <a:srgbClr val="333333"/>
                </a:solidFill>
                <a:latin typeface="Cambria"/>
                <a:cs typeface="Cambria"/>
              </a:rPr>
              <a:t> </a:t>
            </a:r>
            <a:r>
              <a:rPr sz="1500" spc="38" dirty="0">
                <a:solidFill>
                  <a:srgbClr val="333333"/>
                </a:solidFill>
                <a:latin typeface="Cambria"/>
                <a:cs typeface="Cambria"/>
              </a:rPr>
              <a:t>company</a:t>
            </a:r>
            <a:r>
              <a:rPr sz="1500" spc="109" dirty="0">
                <a:solidFill>
                  <a:srgbClr val="333333"/>
                </a:solidFill>
                <a:latin typeface="Cambria"/>
                <a:cs typeface="Cambria"/>
              </a:rPr>
              <a:t> </a:t>
            </a:r>
            <a:r>
              <a:rPr sz="1500" spc="68" dirty="0">
                <a:solidFill>
                  <a:srgbClr val="333333"/>
                </a:solidFill>
                <a:latin typeface="Cambria"/>
                <a:cs typeface="Cambria"/>
              </a:rPr>
              <a:t>had</a:t>
            </a:r>
            <a:r>
              <a:rPr sz="1500" spc="127" dirty="0">
                <a:solidFill>
                  <a:srgbClr val="333333"/>
                </a:solidFill>
                <a:latin typeface="Cambria"/>
                <a:cs typeface="Cambria"/>
              </a:rPr>
              <a:t> </a:t>
            </a:r>
            <a:r>
              <a:rPr sz="1500" dirty="0">
                <a:solidFill>
                  <a:srgbClr val="333333"/>
                </a:solidFill>
                <a:latin typeface="Cambria"/>
                <a:cs typeface="Cambria"/>
              </a:rPr>
              <a:t>developed</a:t>
            </a:r>
            <a:r>
              <a:rPr sz="1500" spc="94" dirty="0">
                <a:solidFill>
                  <a:srgbClr val="333333"/>
                </a:solidFill>
                <a:latin typeface="Cambria"/>
                <a:cs typeface="Cambria"/>
              </a:rPr>
              <a:t> </a:t>
            </a:r>
            <a:r>
              <a:rPr sz="1500" dirty="0">
                <a:solidFill>
                  <a:srgbClr val="333333"/>
                </a:solidFill>
                <a:latin typeface="Cambria"/>
                <a:cs typeface="Cambria"/>
              </a:rPr>
              <a:t>two</a:t>
            </a:r>
            <a:r>
              <a:rPr sz="1500" spc="109" dirty="0">
                <a:solidFill>
                  <a:srgbClr val="333333"/>
                </a:solidFill>
                <a:latin typeface="Cambria"/>
                <a:cs typeface="Cambria"/>
              </a:rPr>
              <a:t> </a:t>
            </a:r>
            <a:r>
              <a:rPr sz="1500" dirty="0">
                <a:solidFill>
                  <a:srgbClr val="333333"/>
                </a:solidFill>
                <a:latin typeface="Cambria"/>
                <a:cs typeface="Cambria"/>
              </a:rPr>
              <a:t>pieces</a:t>
            </a:r>
            <a:r>
              <a:rPr sz="1500" spc="90" dirty="0">
                <a:solidFill>
                  <a:srgbClr val="333333"/>
                </a:solidFill>
                <a:latin typeface="Cambria"/>
                <a:cs typeface="Cambria"/>
              </a:rPr>
              <a:t> </a:t>
            </a:r>
            <a:r>
              <a:rPr sz="1500" dirty="0">
                <a:solidFill>
                  <a:srgbClr val="333333"/>
                </a:solidFill>
                <a:latin typeface="Cambria"/>
                <a:cs typeface="Cambria"/>
              </a:rPr>
              <a:t>of</a:t>
            </a:r>
            <a:r>
              <a:rPr sz="1500" spc="120" dirty="0">
                <a:solidFill>
                  <a:srgbClr val="333333"/>
                </a:solidFill>
                <a:latin typeface="Cambria"/>
                <a:cs typeface="Cambria"/>
              </a:rPr>
              <a:t> </a:t>
            </a:r>
            <a:r>
              <a:rPr sz="1500" spc="-8" dirty="0">
                <a:solidFill>
                  <a:srgbClr val="333333"/>
                </a:solidFill>
                <a:latin typeface="Cambria"/>
                <a:cs typeface="Cambria"/>
              </a:rPr>
              <a:t>technology</a:t>
            </a:r>
            <a:endParaRPr sz="1500" dirty="0">
              <a:latin typeface="Cambria"/>
              <a:cs typeface="Cambria"/>
            </a:endParaRPr>
          </a:p>
          <a:p>
            <a:pPr marL="219075" indent="-209550">
              <a:spcBef>
                <a:spcPts val="1106"/>
              </a:spcBef>
              <a:buFont typeface="Cambria"/>
              <a:buAutoNum type="arabicPeriod"/>
              <a:tabLst>
                <a:tab pos="219075" algn="l"/>
              </a:tabLst>
            </a:pPr>
            <a:r>
              <a:rPr sz="1500" b="1" dirty="0">
                <a:solidFill>
                  <a:srgbClr val="333333"/>
                </a:solidFill>
                <a:latin typeface="Cambria"/>
                <a:cs typeface="Cambria"/>
              </a:rPr>
              <a:t>Optical</a:t>
            </a:r>
            <a:r>
              <a:rPr sz="1500" b="1" spc="109" dirty="0">
                <a:solidFill>
                  <a:srgbClr val="333333"/>
                </a:solidFill>
                <a:latin typeface="Cambria"/>
                <a:cs typeface="Cambria"/>
              </a:rPr>
              <a:t> </a:t>
            </a:r>
            <a:r>
              <a:rPr sz="1500" b="1" dirty="0">
                <a:solidFill>
                  <a:srgbClr val="333333"/>
                </a:solidFill>
                <a:latin typeface="Cambria"/>
                <a:cs typeface="Cambria"/>
              </a:rPr>
              <a:t>Character</a:t>
            </a:r>
            <a:r>
              <a:rPr sz="1500" b="1" spc="105" dirty="0">
                <a:solidFill>
                  <a:srgbClr val="333333"/>
                </a:solidFill>
                <a:latin typeface="Cambria"/>
                <a:cs typeface="Cambria"/>
              </a:rPr>
              <a:t> </a:t>
            </a:r>
            <a:r>
              <a:rPr sz="1500" b="1" dirty="0">
                <a:solidFill>
                  <a:srgbClr val="333333"/>
                </a:solidFill>
                <a:latin typeface="Cambria"/>
                <a:cs typeface="Cambria"/>
              </a:rPr>
              <a:t>Recognition</a:t>
            </a:r>
            <a:r>
              <a:rPr sz="1500" b="1" spc="120" dirty="0">
                <a:solidFill>
                  <a:srgbClr val="333333"/>
                </a:solidFill>
                <a:latin typeface="Cambria"/>
                <a:cs typeface="Cambria"/>
              </a:rPr>
              <a:t> </a:t>
            </a:r>
            <a:r>
              <a:rPr sz="1500" spc="79" dirty="0">
                <a:solidFill>
                  <a:srgbClr val="333333"/>
                </a:solidFill>
                <a:latin typeface="Cambria"/>
                <a:cs typeface="Cambria"/>
              </a:rPr>
              <a:t>(OCR)</a:t>
            </a:r>
            <a:r>
              <a:rPr sz="1500" spc="113" dirty="0">
                <a:solidFill>
                  <a:srgbClr val="333333"/>
                </a:solidFill>
                <a:latin typeface="Cambria"/>
                <a:cs typeface="Cambria"/>
              </a:rPr>
              <a:t> </a:t>
            </a:r>
            <a:r>
              <a:rPr sz="1500" dirty="0">
                <a:solidFill>
                  <a:srgbClr val="333333"/>
                </a:solidFill>
                <a:latin typeface="Cambria"/>
                <a:cs typeface="Cambria"/>
              </a:rPr>
              <a:t>-</a:t>
            </a:r>
            <a:r>
              <a:rPr sz="1500" spc="127" dirty="0">
                <a:solidFill>
                  <a:srgbClr val="333333"/>
                </a:solidFill>
                <a:latin typeface="Cambria"/>
                <a:cs typeface="Cambria"/>
              </a:rPr>
              <a:t> </a:t>
            </a:r>
            <a:r>
              <a:rPr sz="1500" spc="45" dirty="0">
                <a:solidFill>
                  <a:srgbClr val="333333"/>
                </a:solidFill>
                <a:latin typeface="Cambria"/>
                <a:cs typeface="Cambria"/>
              </a:rPr>
              <a:t>which</a:t>
            </a:r>
            <a:r>
              <a:rPr sz="1500" spc="120" dirty="0">
                <a:solidFill>
                  <a:srgbClr val="333333"/>
                </a:solidFill>
                <a:latin typeface="Cambria"/>
                <a:cs typeface="Cambria"/>
              </a:rPr>
              <a:t> </a:t>
            </a:r>
            <a:r>
              <a:rPr sz="1500" dirty="0">
                <a:solidFill>
                  <a:srgbClr val="333333"/>
                </a:solidFill>
                <a:latin typeface="Cambria"/>
                <a:cs typeface="Cambria"/>
              </a:rPr>
              <a:t>converts</a:t>
            </a:r>
            <a:r>
              <a:rPr sz="1500" spc="113" dirty="0">
                <a:solidFill>
                  <a:srgbClr val="333333"/>
                </a:solidFill>
                <a:latin typeface="Cambria"/>
                <a:cs typeface="Cambria"/>
              </a:rPr>
              <a:t> </a:t>
            </a:r>
            <a:r>
              <a:rPr sz="1500" spc="49" dirty="0">
                <a:solidFill>
                  <a:srgbClr val="333333"/>
                </a:solidFill>
                <a:latin typeface="Cambria"/>
                <a:cs typeface="Cambria"/>
              </a:rPr>
              <a:t>scanned</a:t>
            </a:r>
            <a:r>
              <a:rPr sz="1500" spc="127" dirty="0">
                <a:solidFill>
                  <a:srgbClr val="333333"/>
                </a:solidFill>
                <a:latin typeface="Cambria"/>
                <a:cs typeface="Cambria"/>
              </a:rPr>
              <a:t> </a:t>
            </a:r>
            <a:r>
              <a:rPr sz="1500" spc="38" dirty="0">
                <a:solidFill>
                  <a:srgbClr val="333333"/>
                </a:solidFill>
                <a:latin typeface="Cambria"/>
                <a:cs typeface="Cambria"/>
              </a:rPr>
              <a:t>documents</a:t>
            </a:r>
            <a:r>
              <a:rPr sz="1500" spc="120" dirty="0">
                <a:solidFill>
                  <a:srgbClr val="333333"/>
                </a:solidFill>
                <a:latin typeface="Cambria"/>
                <a:cs typeface="Cambria"/>
              </a:rPr>
              <a:t> </a:t>
            </a:r>
            <a:r>
              <a:rPr sz="1500" spc="23" dirty="0">
                <a:solidFill>
                  <a:srgbClr val="333333"/>
                </a:solidFill>
                <a:latin typeface="Cambria"/>
                <a:cs typeface="Cambria"/>
              </a:rPr>
              <a:t>into</a:t>
            </a:r>
            <a:endParaRPr sz="1500" dirty="0">
              <a:latin typeface="Cambria"/>
              <a:cs typeface="Cambria"/>
            </a:endParaRPr>
          </a:p>
          <a:p>
            <a:pPr marL="9525">
              <a:spcBef>
                <a:spcPts val="360"/>
              </a:spcBef>
            </a:pPr>
            <a:r>
              <a:rPr sz="1500" dirty="0">
                <a:solidFill>
                  <a:srgbClr val="333333"/>
                </a:solidFill>
                <a:latin typeface="Cambria"/>
                <a:cs typeface="Cambria"/>
              </a:rPr>
              <a:t>computers</a:t>
            </a:r>
            <a:r>
              <a:rPr sz="1500" spc="139" dirty="0">
                <a:solidFill>
                  <a:srgbClr val="333333"/>
                </a:solidFill>
                <a:latin typeface="Cambria"/>
                <a:cs typeface="Cambria"/>
              </a:rPr>
              <a:t> </a:t>
            </a:r>
            <a:r>
              <a:rPr sz="1500" spc="49" dirty="0">
                <a:solidFill>
                  <a:srgbClr val="333333"/>
                </a:solidFill>
                <a:latin typeface="Cambria"/>
                <a:cs typeface="Cambria"/>
              </a:rPr>
              <a:t>readable</a:t>
            </a:r>
            <a:r>
              <a:rPr sz="1500" spc="124" dirty="0">
                <a:solidFill>
                  <a:srgbClr val="333333"/>
                </a:solidFill>
                <a:latin typeface="Cambria"/>
                <a:cs typeface="Cambria"/>
              </a:rPr>
              <a:t> </a:t>
            </a:r>
            <a:r>
              <a:rPr sz="1500" spc="71" dirty="0">
                <a:solidFill>
                  <a:srgbClr val="333333"/>
                </a:solidFill>
                <a:latin typeface="Cambria"/>
                <a:cs typeface="Cambria"/>
              </a:rPr>
              <a:t>text,</a:t>
            </a:r>
            <a:r>
              <a:rPr sz="1500" spc="135" dirty="0">
                <a:solidFill>
                  <a:srgbClr val="333333"/>
                </a:solidFill>
                <a:latin typeface="Cambria"/>
                <a:cs typeface="Cambria"/>
              </a:rPr>
              <a:t> </a:t>
            </a:r>
            <a:r>
              <a:rPr sz="1500" dirty="0">
                <a:solidFill>
                  <a:srgbClr val="333333"/>
                </a:solidFill>
                <a:latin typeface="Cambria"/>
                <a:cs typeface="Cambria"/>
              </a:rPr>
              <a:t>corrects</a:t>
            </a:r>
            <a:r>
              <a:rPr sz="1500" spc="135" dirty="0">
                <a:solidFill>
                  <a:srgbClr val="333333"/>
                </a:solidFill>
                <a:latin typeface="Cambria"/>
                <a:cs typeface="Cambria"/>
              </a:rPr>
              <a:t> </a:t>
            </a:r>
            <a:r>
              <a:rPr sz="1500" spc="60" dirty="0">
                <a:solidFill>
                  <a:srgbClr val="333333"/>
                </a:solidFill>
                <a:latin typeface="Cambria"/>
                <a:cs typeface="Cambria"/>
              </a:rPr>
              <a:t>the</a:t>
            </a:r>
            <a:r>
              <a:rPr sz="1500" spc="153" dirty="0">
                <a:solidFill>
                  <a:srgbClr val="333333"/>
                </a:solidFill>
                <a:latin typeface="Cambria"/>
                <a:cs typeface="Cambria"/>
              </a:rPr>
              <a:t> </a:t>
            </a:r>
            <a:r>
              <a:rPr sz="1500" spc="49" dirty="0">
                <a:solidFill>
                  <a:srgbClr val="333333"/>
                </a:solidFill>
                <a:latin typeface="Cambria"/>
                <a:cs typeface="Cambria"/>
              </a:rPr>
              <a:t>orientation,</a:t>
            </a:r>
            <a:r>
              <a:rPr sz="1500" spc="124" dirty="0">
                <a:solidFill>
                  <a:srgbClr val="333333"/>
                </a:solidFill>
                <a:latin typeface="Cambria"/>
                <a:cs typeface="Cambria"/>
              </a:rPr>
              <a:t> </a:t>
            </a:r>
            <a:r>
              <a:rPr sz="1500" spc="34" dirty="0">
                <a:solidFill>
                  <a:srgbClr val="333333"/>
                </a:solidFill>
                <a:latin typeface="Cambria"/>
                <a:cs typeface="Cambria"/>
              </a:rPr>
              <a:t>etc</a:t>
            </a:r>
            <a:endParaRPr sz="1500" dirty="0">
              <a:latin typeface="Cambria"/>
              <a:cs typeface="Cambria"/>
            </a:endParaRPr>
          </a:p>
          <a:p>
            <a:pPr marL="219075" indent="-209550">
              <a:spcBef>
                <a:spcPts val="1110"/>
              </a:spcBef>
              <a:buFont typeface="Cambria"/>
              <a:buAutoNum type="arabicPeriod" startAt="2"/>
              <a:tabLst>
                <a:tab pos="219075" algn="l"/>
              </a:tabLst>
            </a:pPr>
            <a:r>
              <a:rPr sz="1500" b="1" spc="49" dirty="0">
                <a:solidFill>
                  <a:srgbClr val="333333"/>
                </a:solidFill>
                <a:latin typeface="Cambria"/>
                <a:cs typeface="Cambria"/>
              </a:rPr>
              <a:t>ChatBot</a:t>
            </a:r>
            <a:r>
              <a:rPr sz="1500" b="1" spc="120" dirty="0">
                <a:solidFill>
                  <a:srgbClr val="333333"/>
                </a:solidFill>
                <a:latin typeface="Cambria"/>
                <a:cs typeface="Cambria"/>
              </a:rPr>
              <a:t> </a:t>
            </a:r>
            <a:r>
              <a:rPr sz="1500" dirty="0">
                <a:solidFill>
                  <a:srgbClr val="333333"/>
                </a:solidFill>
                <a:latin typeface="Cambria"/>
                <a:cs typeface="Cambria"/>
              </a:rPr>
              <a:t>-</a:t>
            </a:r>
            <a:r>
              <a:rPr sz="1500" spc="143" dirty="0">
                <a:solidFill>
                  <a:srgbClr val="333333"/>
                </a:solidFill>
                <a:latin typeface="Cambria"/>
                <a:cs typeface="Cambria"/>
              </a:rPr>
              <a:t> </a:t>
            </a:r>
            <a:r>
              <a:rPr sz="1500" dirty="0">
                <a:solidFill>
                  <a:srgbClr val="333333"/>
                </a:solidFill>
                <a:latin typeface="Cambria"/>
                <a:cs typeface="Cambria"/>
              </a:rPr>
              <a:t>controlled</a:t>
            </a:r>
            <a:r>
              <a:rPr sz="1500" spc="116" dirty="0">
                <a:solidFill>
                  <a:srgbClr val="333333"/>
                </a:solidFill>
                <a:latin typeface="Cambria"/>
                <a:cs typeface="Cambria"/>
              </a:rPr>
              <a:t> </a:t>
            </a:r>
            <a:r>
              <a:rPr sz="1500" dirty="0">
                <a:solidFill>
                  <a:srgbClr val="333333"/>
                </a:solidFill>
                <a:latin typeface="Cambria"/>
                <a:cs typeface="Cambria"/>
              </a:rPr>
              <a:t>by</a:t>
            </a:r>
            <a:r>
              <a:rPr sz="1500" spc="143" dirty="0">
                <a:solidFill>
                  <a:srgbClr val="333333"/>
                </a:solidFill>
                <a:latin typeface="Cambria"/>
                <a:cs typeface="Cambria"/>
              </a:rPr>
              <a:t> </a:t>
            </a:r>
            <a:r>
              <a:rPr sz="1500" dirty="0">
                <a:solidFill>
                  <a:srgbClr val="333333"/>
                </a:solidFill>
                <a:latin typeface="Cambria"/>
                <a:cs typeface="Cambria"/>
              </a:rPr>
              <a:t>both</a:t>
            </a:r>
            <a:r>
              <a:rPr sz="1500" spc="127" dirty="0">
                <a:solidFill>
                  <a:srgbClr val="333333"/>
                </a:solidFill>
                <a:latin typeface="Cambria"/>
                <a:cs typeface="Cambria"/>
              </a:rPr>
              <a:t> </a:t>
            </a:r>
            <a:r>
              <a:rPr sz="1500" dirty="0">
                <a:solidFill>
                  <a:srgbClr val="333333"/>
                </a:solidFill>
                <a:latin typeface="Cambria"/>
                <a:cs typeface="Cambria"/>
              </a:rPr>
              <a:t>voice</a:t>
            </a:r>
            <a:r>
              <a:rPr sz="1500" spc="124" dirty="0">
                <a:solidFill>
                  <a:srgbClr val="333333"/>
                </a:solidFill>
                <a:latin typeface="Cambria"/>
                <a:cs typeface="Cambria"/>
              </a:rPr>
              <a:t> </a:t>
            </a:r>
            <a:r>
              <a:rPr sz="1500" spc="41" dirty="0">
                <a:solidFill>
                  <a:srgbClr val="333333"/>
                </a:solidFill>
                <a:latin typeface="Cambria"/>
                <a:cs typeface="Cambria"/>
              </a:rPr>
              <a:t>commands</a:t>
            </a:r>
            <a:r>
              <a:rPr sz="1500" spc="139" dirty="0">
                <a:solidFill>
                  <a:srgbClr val="333333"/>
                </a:solidFill>
                <a:latin typeface="Cambria"/>
                <a:cs typeface="Cambria"/>
              </a:rPr>
              <a:t> </a:t>
            </a:r>
            <a:r>
              <a:rPr sz="1500" spc="68" dirty="0">
                <a:solidFill>
                  <a:srgbClr val="333333"/>
                </a:solidFill>
                <a:latin typeface="Cambria"/>
                <a:cs typeface="Cambria"/>
              </a:rPr>
              <a:t>and</a:t>
            </a:r>
            <a:r>
              <a:rPr sz="1500" spc="158" dirty="0">
                <a:solidFill>
                  <a:srgbClr val="333333"/>
                </a:solidFill>
                <a:latin typeface="Cambria"/>
                <a:cs typeface="Cambria"/>
              </a:rPr>
              <a:t> </a:t>
            </a:r>
            <a:r>
              <a:rPr sz="1500" spc="53" dirty="0">
                <a:solidFill>
                  <a:srgbClr val="333333"/>
                </a:solidFill>
                <a:latin typeface="Cambria"/>
                <a:cs typeface="Cambria"/>
              </a:rPr>
              <a:t>text.</a:t>
            </a:r>
            <a:endParaRPr sz="1500" dirty="0">
              <a:latin typeface="Cambria"/>
              <a:cs typeface="Cambria"/>
            </a:endParaRPr>
          </a:p>
          <a:p>
            <a:pPr marL="352425" marR="29528" lvl="1" indent="-266700">
              <a:lnSpc>
                <a:spcPct val="120000"/>
              </a:lnSpc>
              <a:spcBef>
                <a:spcPts val="758"/>
              </a:spcBef>
              <a:buClr>
                <a:srgbClr val="F48E7B"/>
              </a:buClr>
              <a:buFont typeface="Arial MT"/>
              <a:buChar char="•"/>
              <a:tabLst>
                <a:tab pos="352425" algn="l"/>
              </a:tabLst>
            </a:pPr>
            <a:r>
              <a:rPr sz="1500" spc="98" dirty="0">
                <a:solidFill>
                  <a:srgbClr val="333333"/>
                </a:solidFill>
                <a:latin typeface="Cambria"/>
                <a:cs typeface="Cambria"/>
              </a:rPr>
              <a:t>In </a:t>
            </a:r>
            <a:r>
              <a:rPr sz="1500" dirty="0">
                <a:solidFill>
                  <a:srgbClr val="333333"/>
                </a:solidFill>
                <a:latin typeface="Cambria"/>
                <a:cs typeface="Cambria"/>
              </a:rPr>
              <a:t>order</a:t>
            </a:r>
            <a:r>
              <a:rPr sz="1500" spc="79" dirty="0">
                <a:solidFill>
                  <a:srgbClr val="333333"/>
                </a:solidFill>
                <a:latin typeface="Cambria"/>
                <a:cs typeface="Cambria"/>
              </a:rPr>
              <a:t> </a:t>
            </a:r>
            <a:r>
              <a:rPr sz="1500" dirty="0">
                <a:solidFill>
                  <a:srgbClr val="333333"/>
                </a:solidFill>
                <a:latin typeface="Cambria"/>
                <a:cs typeface="Cambria"/>
              </a:rPr>
              <a:t>to</a:t>
            </a:r>
            <a:r>
              <a:rPr sz="1500" spc="86" dirty="0">
                <a:solidFill>
                  <a:srgbClr val="333333"/>
                </a:solidFill>
                <a:latin typeface="Cambria"/>
                <a:cs typeface="Cambria"/>
              </a:rPr>
              <a:t> </a:t>
            </a:r>
            <a:r>
              <a:rPr sz="1500" spc="75" dirty="0">
                <a:solidFill>
                  <a:srgbClr val="333333"/>
                </a:solidFill>
                <a:latin typeface="Cambria"/>
                <a:cs typeface="Cambria"/>
              </a:rPr>
              <a:t>make</a:t>
            </a:r>
            <a:r>
              <a:rPr sz="1500" spc="79" dirty="0">
                <a:solidFill>
                  <a:srgbClr val="333333"/>
                </a:solidFill>
                <a:latin typeface="Cambria"/>
                <a:cs typeface="Cambria"/>
              </a:rPr>
              <a:t> </a:t>
            </a:r>
            <a:r>
              <a:rPr sz="1500" spc="45" dirty="0">
                <a:solidFill>
                  <a:srgbClr val="333333"/>
                </a:solidFill>
                <a:latin typeface="Cambria"/>
                <a:cs typeface="Cambria"/>
              </a:rPr>
              <a:t>operational,</a:t>
            </a:r>
            <a:r>
              <a:rPr sz="1500" spc="68" dirty="0">
                <a:solidFill>
                  <a:srgbClr val="333333"/>
                </a:solidFill>
                <a:latin typeface="Cambria"/>
                <a:cs typeface="Cambria"/>
              </a:rPr>
              <a:t> </a:t>
            </a:r>
            <a:r>
              <a:rPr sz="1500" spc="94" dirty="0">
                <a:solidFill>
                  <a:srgbClr val="333333"/>
                </a:solidFill>
                <a:latin typeface="Cambria"/>
                <a:cs typeface="Cambria"/>
              </a:rPr>
              <a:t>an</a:t>
            </a:r>
            <a:r>
              <a:rPr sz="1500" spc="86" dirty="0">
                <a:solidFill>
                  <a:srgbClr val="333333"/>
                </a:solidFill>
                <a:latin typeface="Cambria"/>
                <a:cs typeface="Cambria"/>
              </a:rPr>
              <a:t> </a:t>
            </a:r>
            <a:r>
              <a:rPr sz="1500" spc="60" dirty="0">
                <a:solidFill>
                  <a:srgbClr val="333333"/>
                </a:solidFill>
                <a:latin typeface="Cambria"/>
                <a:cs typeface="Cambria"/>
              </a:rPr>
              <a:t>exhaustive</a:t>
            </a:r>
            <a:r>
              <a:rPr sz="1500" spc="75" dirty="0">
                <a:solidFill>
                  <a:srgbClr val="333333"/>
                </a:solidFill>
                <a:latin typeface="Cambria"/>
                <a:cs typeface="Cambria"/>
              </a:rPr>
              <a:t> </a:t>
            </a:r>
            <a:r>
              <a:rPr sz="1500" spc="64" dirty="0">
                <a:solidFill>
                  <a:srgbClr val="333333"/>
                </a:solidFill>
                <a:latin typeface="Cambria"/>
                <a:cs typeface="Cambria"/>
              </a:rPr>
              <a:t>list </a:t>
            </a:r>
            <a:r>
              <a:rPr sz="1500" dirty="0">
                <a:solidFill>
                  <a:srgbClr val="333333"/>
                </a:solidFill>
                <a:latin typeface="Cambria"/>
                <a:cs typeface="Cambria"/>
              </a:rPr>
              <a:t>of</a:t>
            </a:r>
            <a:r>
              <a:rPr sz="1500" spc="94" dirty="0">
                <a:solidFill>
                  <a:srgbClr val="333333"/>
                </a:solidFill>
                <a:latin typeface="Cambria"/>
                <a:cs typeface="Cambria"/>
              </a:rPr>
              <a:t> </a:t>
            </a:r>
            <a:r>
              <a:rPr sz="1500" spc="41" dirty="0">
                <a:solidFill>
                  <a:srgbClr val="333333"/>
                </a:solidFill>
                <a:latin typeface="Cambria"/>
                <a:cs typeface="Cambria"/>
              </a:rPr>
              <a:t>about</a:t>
            </a:r>
            <a:r>
              <a:rPr sz="1500" spc="75" dirty="0">
                <a:solidFill>
                  <a:srgbClr val="333333"/>
                </a:solidFill>
                <a:latin typeface="Cambria"/>
                <a:cs typeface="Cambria"/>
              </a:rPr>
              <a:t> </a:t>
            </a:r>
            <a:r>
              <a:rPr sz="1500" dirty="0">
                <a:solidFill>
                  <a:srgbClr val="333333"/>
                </a:solidFill>
                <a:latin typeface="Cambria"/>
                <a:cs typeface="Cambria"/>
              </a:rPr>
              <a:t>120-150</a:t>
            </a:r>
            <a:r>
              <a:rPr sz="1500" spc="75" dirty="0">
                <a:solidFill>
                  <a:srgbClr val="333333"/>
                </a:solidFill>
                <a:latin typeface="Cambria"/>
                <a:cs typeface="Cambria"/>
              </a:rPr>
              <a:t> </a:t>
            </a:r>
            <a:r>
              <a:rPr sz="1500" spc="41" dirty="0">
                <a:solidFill>
                  <a:srgbClr val="333333"/>
                </a:solidFill>
                <a:latin typeface="Cambria"/>
                <a:cs typeface="Cambria"/>
              </a:rPr>
              <a:t>questions </a:t>
            </a:r>
            <a:r>
              <a:rPr sz="1500" spc="68" dirty="0">
                <a:solidFill>
                  <a:srgbClr val="333333"/>
                </a:solidFill>
                <a:latin typeface="Cambria"/>
                <a:cs typeface="Cambria"/>
              </a:rPr>
              <a:t>that </a:t>
            </a:r>
            <a:r>
              <a:rPr sz="1500" dirty="0">
                <a:solidFill>
                  <a:srgbClr val="333333"/>
                </a:solidFill>
                <a:latin typeface="Cambria"/>
                <a:cs typeface="Cambria"/>
              </a:rPr>
              <a:t>would</a:t>
            </a:r>
            <a:r>
              <a:rPr sz="1500" spc="94" dirty="0">
                <a:solidFill>
                  <a:srgbClr val="333333"/>
                </a:solidFill>
                <a:latin typeface="Cambria"/>
                <a:cs typeface="Cambria"/>
              </a:rPr>
              <a:t> </a:t>
            </a:r>
            <a:r>
              <a:rPr sz="1500" spc="71" dirty="0">
                <a:solidFill>
                  <a:srgbClr val="333333"/>
                </a:solidFill>
                <a:latin typeface="Cambria"/>
                <a:cs typeface="Cambria"/>
              </a:rPr>
              <a:t>naturally</a:t>
            </a:r>
            <a:r>
              <a:rPr sz="1500" spc="98" dirty="0">
                <a:solidFill>
                  <a:srgbClr val="333333"/>
                </a:solidFill>
                <a:latin typeface="Cambria"/>
                <a:cs typeface="Cambria"/>
              </a:rPr>
              <a:t> </a:t>
            </a:r>
            <a:r>
              <a:rPr sz="1500" dirty="0">
                <a:solidFill>
                  <a:srgbClr val="333333"/>
                </a:solidFill>
                <a:latin typeface="Cambria"/>
                <a:cs typeface="Cambria"/>
              </a:rPr>
              <a:t>crop</a:t>
            </a:r>
            <a:r>
              <a:rPr sz="1500" spc="113" dirty="0">
                <a:solidFill>
                  <a:srgbClr val="333333"/>
                </a:solidFill>
                <a:latin typeface="Cambria"/>
                <a:cs typeface="Cambria"/>
              </a:rPr>
              <a:t> </a:t>
            </a:r>
            <a:r>
              <a:rPr sz="1500" spc="53" dirty="0">
                <a:solidFill>
                  <a:srgbClr val="333333"/>
                </a:solidFill>
                <a:latin typeface="Cambria"/>
                <a:cs typeface="Cambria"/>
              </a:rPr>
              <a:t>up</a:t>
            </a:r>
            <a:r>
              <a:rPr sz="1500" spc="127" dirty="0">
                <a:solidFill>
                  <a:srgbClr val="333333"/>
                </a:solidFill>
                <a:latin typeface="Cambria"/>
                <a:cs typeface="Cambria"/>
              </a:rPr>
              <a:t> </a:t>
            </a:r>
            <a:r>
              <a:rPr sz="1500" spc="68" dirty="0">
                <a:solidFill>
                  <a:srgbClr val="333333"/>
                </a:solidFill>
                <a:latin typeface="Cambria"/>
                <a:cs typeface="Cambria"/>
              </a:rPr>
              <a:t>in</a:t>
            </a:r>
            <a:r>
              <a:rPr sz="1500" spc="113" dirty="0">
                <a:solidFill>
                  <a:srgbClr val="333333"/>
                </a:solidFill>
                <a:latin typeface="Cambria"/>
                <a:cs typeface="Cambria"/>
              </a:rPr>
              <a:t> </a:t>
            </a:r>
            <a:r>
              <a:rPr sz="1500" spc="101" dirty="0">
                <a:solidFill>
                  <a:srgbClr val="333333"/>
                </a:solidFill>
                <a:latin typeface="Cambria"/>
                <a:cs typeface="Cambria"/>
              </a:rPr>
              <a:t>to</a:t>
            </a:r>
            <a:r>
              <a:rPr sz="1500" spc="113" dirty="0">
                <a:solidFill>
                  <a:srgbClr val="333333"/>
                </a:solidFill>
                <a:latin typeface="Cambria"/>
                <a:cs typeface="Cambria"/>
              </a:rPr>
              <a:t> </a:t>
            </a:r>
            <a:r>
              <a:rPr sz="1500" dirty="0">
                <a:solidFill>
                  <a:srgbClr val="333333"/>
                </a:solidFill>
                <a:latin typeface="Cambria"/>
                <a:cs typeface="Cambria"/>
              </a:rPr>
              <a:t>judge's</a:t>
            </a:r>
            <a:r>
              <a:rPr sz="1500" spc="113" dirty="0">
                <a:solidFill>
                  <a:srgbClr val="333333"/>
                </a:solidFill>
                <a:latin typeface="Cambria"/>
                <a:cs typeface="Cambria"/>
              </a:rPr>
              <a:t> </a:t>
            </a:r>
            <a:r>
              <a:rPr sz="1500" spc="53" dirty="0">
                <a:solidFill>
                  <a:srgbClr val="333333"/>
                </a:solidFill>
                <a:latin typeface="Cambria"/>
                <a:cs typeface="Cambria"/>
              </a:rPr>
              <a:t>mind</a:t>
            </a:r>
            <a:r>
              <a:rPr sz="1500" spc="113" dirty="0">
                <a:solidFill>
                  <a:srgbClr val="333333"/>
                </a:solidFill>
                <a:latin typeface="Cambria"/>
                <a:cs typeface="Cambria"/>
              </a:rPr>
              <a:t> </a:t>
            </a:r>
            <a:r>
              <a:rPr sz="1500" spc="45" dirty="0">
                <a:solidFill>
                  <a:srgbClr val="333333"/>
                </a:solidFill>
                <a:latin typeface="Cambria"/>
                <a:cs typeface="Cambria"/>
              </a:rPr>
              <a:t>when</a:t>
            </a:r>
            <a:r>
              <a:rPr sz="1500" spc="109" dirty="0">
                <a:solidFill>
                  <a:srgbClr val="333333"/>
                </a:solidFill>
                <a:latin typeface="Cambria"/>
                <a:cs typeface="Cambria"/>
              </a:rPr>
              <a:t> </a:t>
            </a:r>
            <a:r>
              <a:rPr sz="1500" spc="38" dirty="0">
                <a:solidFill>
                  <a:srgbClr val="333333"/>
                </a:solidFill>
                <a:latin typeface="Cambria"/>
                <a:cs typeface="Cambria"/>
              </a:rPr>
              <a:t>looking</a:t>
            </a:r>
            <a:r>
              <a:rPr sz="1500" spc="94" dirty="0">
                <a:solidFill>
                  <a:srgbClr val="333333"/>
                </a:solidFill>
                <a:latin typeface="Cambria"/>
                <a:cs typeface="Cambria"/>
              </a:rPr>
              <a:t> </a:t>
            </a:r>
            <a:r>
              <a:rPr sz="1500" spc="83" dirty="0">
                <a:solidFill>
                  <a:srgbClr val="333333"/>
                </a:solidFill>
                <a:latin typeface="Cambria"/>
                <a:cs typeface="Cambria"/>
              </a:rPr>
              <a:t>at</a:t>
            </a:r>
            <a:r>
              <a:rPr sz="1500" spc="113" dirty="0">
                <a:solidFill>
                  <a:srgbClr val="333333"/>
                </a:solidFill>
                <a:latin typeface="Cambria"/>
                <a:cs typeface="Cambria"/>
              </a:rPr>
              <a:t> </a:t>
            </a:r>
            <a:r>
              <a:rPr sz="1500" spc="56" dirty="0">
                <a:solidFill>
                  <a:srgbClr val="333333"/>
                </a:solidFill>
                <a:latin typeface="Cambria"/>
                <a:cs typeface="Cambria"/>
              </a:rPr>
              <a:t>criminal</a:t>
            </a:r>
            <a:r>
              <a:rPr sz="1500" spc="94" dirty="0">
                <a:solidFill>
                  <a:srgbClr val="333333"/>
                </a:solidFill>
                <a:latin typeface="Cambria"/>
                <a:cs typeface="Cambria"/>
              </a:rPr>
              <a:t> </a:t>
            </a:r>
            <a:r>
              <a:rPr sz="1500" spc="49" dirty="0">
                <a:solidFill>
                  <a:srgbClr val="333333"/>
                </a:solidFill>
                <a:latin typeface="Cambria"/>
                <a:cs typeface="Cambria"/>
              </a:rPr>
              <a:t>cases,</a:t>
            </a:r>
            <a:r>
              <a:rPr sz="1500" spc="105" dirty="0">
                <a:solidFill>
                  <a:srgbClr val="333333"/>
                </a:solidFill>
                <a:latin typeface="Cambria"/>
                <a:cs typeface="Cambria"/>
              </a:rPr>
              <a:t> </a:t>
            </a:r>
            <a:r>
              <a:rPr sz="1500" spc="34" dirty="0">
                <a:solidFill>
                  <a:srgbClr val="333333"/>
                </a:solidFill>
                <a:latin typeface="Cambria"/>
                <a:cs typeface="Cambria"/>
              </a:rPr>
              <a:t>especially </a:t>
            </a:r>
            <a:r>
              <a:rPr sz="1500" spc="38" dirty="0">
                <a:solidFill>
                  <a:srgbClr val="333333"/>
                </a:solidFill>
                <a:latin typeface="Cambria"/>
                <a:cs typeface="Cambria"/>
              </a:rPr>
              <a:t>cases</a:t>
            </a:r>
            <a:r>
              <a:rPr sz="1500" spc="94" dirty="0">
                <a:solidFill>
                  <a:srgbClr val="333333"/>
                </a:solidFill>
                <a:latin typeface="Cambria"/>
                <a:cs typeface="Cambria"/>
              </a:rPr>
              <a:t> </a:t>
            </a:r>
            <a:r>
              <a:rPr sz="1500" dirty="0">
                <a:solidFill>
                  <a:srgbClr val="333333"/>
                </a:solidFill>
                <a:latin typeface="Cambria"/>
                <a:cs typeface="Cambria"/>
              </a:rPr>
              <a:t>of</a:t>
            </a:r>
            <a:r>
              <a:rPr sz="1500" spc="90" dirty="0">
                <a:solidFill>
                  <a:srgbClr val="333333"/>
                </a:solidFill>
                <a:latin typeface="Cambria"/>
                <a:cs typeface="Cambria"/>
              </a:rPr>
              <a:t> </a:t>
            </a:r>
            <a:r>
              <a:rPr sz="1500" spc="56" dirty="0">
                <a:solidFill>
                  <a:srgbClr val="333333"/>
                </a:solidFill>
                <a:latin typeface="Cambria"/>
                <a:cs typeface="Cambria"/>
              </a:rPr>
              <a:t>murder,</a:t>
            </a:r>
            <a:r>
              <a:rPr sz="1500" spc="90" dirty="0">
                <a:solidFill>
                  <a:srgbClr val="333333"/>
                </a:solidFill>
                <a:latin typeface="Cambria"/>
                <a:cs typeface="Cambria"/>
              </a:rPr>
              <a:t> </a:t>
            </a:r>
            <a:r>
              <a:rPr sz="1500" dirty="0">
                <a:solidFill>
                  <a:srgbClr val="333333"/>
                </a:solidFill>
                <a:latin typeface="Cambria"/>
                <a:cs typeface="Cambria"/>
              </a:rPr>
              <a:t>were</a:t>
            </a:r>
            <a:r>
              <a:rPr sz="1500" spc="90" dirty="0">
                <a:solidFill>
                  <a:srgbClr val="333333"/>
                </a:solidFill>
                <a:latin typeface="Cambria"/>
                <a:cs typeface="Cambria"/>
              </a:rPr>
              <a:t> </a:t>
            </a:r>
            <a:r>
              <a:rPr sz="1500" spc="56" dirty="0">
                <a:solidFill>
                  <a:srgbClr val="333333"/>
                </a:solidFill>
                <a:latin typeface="Cambria"/>
                <a:cs typeface="Cambria"/>
              </a:rPr>
              <a:t>framed.</a:t>
            </a:r>
            <a:r>
              <a:rPr sz="1500" spc="79" dirty="0">
                <a:solidFill>
                  <a:srgbClr val="333333"/>
                </a:solidFill>
                <a:latin typeface="Cambria"/>
                <a:cs typeface="Cambria"/>
              </a:rPr>
              <a:t> </a:t>
            </a:r>
            <a:r>
              <a:rPr sz="1500" spc="60" dirty="0">
                <a:solidFill>
                  <a:srgbClr val="333333"/>
                </a:solidFill>
                <a:latin typeface="Cambria"/>
                <a:cs typeface="Cambria"/>
              </a:rPr>
              <a:t>Thereafter,</a:t>
            </a:r>
            <a:r>
              <a:rPr sz="1500" spc="75" dirty="0">
                <a:solidFill>
                  <a:srgbClr val="333333"/>
                </a:solidFill>
                <a:latin typeface="Cambria"/>
                <a:cs typeface="Cambria"/>
              </a:rPr>
              <a:t> </a:t>
            </a:r>
            <a:r>
              <a:rPr sz="1500" spc="101" dirty="0">
                <a:solidFill>
                  <a:srgbClr val="333333"/>
                </a:solidFill>
                <a:latin typeface="Cambria"/>
                <a:cs typeface="Cambria"/>
              </a:rPr>
              <a:t>to</a:t>
            </a:r>
            <a:r>
              <a:rPr sz="1500" spc="109" dirty="0">
                <a:solidFill>
                  <a:srgbClr val="333333"/>
                </a:solidFill>
                <a:latin typeface="Cambria"/>
                <a:cs typeface="Cambria"/>
              </a:rPr>
              <a:t> </a:t>
            </a:r>
            <a:r>
              <a:rPr sz="1500" spc="49" dirty="0">
                <a:solidFill>
                  <a:srgbClr val="333333"/>
                </a:solidFill>
                <a:latin typeface="Cambria"/>
                <a:cs typeface="Cambria"/>
              </a:rPr>
              <a:t>bunch</a:t>
            </a:r>
            <a:r>
              <a:rPr sz="1500" spc="90" dirty="0">
                <a:solidFill>
                  <a:srgbClr val="333333"/>
                </a:solidFill>
                <a:latin typeface="Cambria"/>
                <a:cs typeface="Cambria"/>
              </a:rPr>
              <a:t> </a:t>
            </a:r>
            <a:r>
              <a:rPr sz="1500" dirty="0">
                <a:solidFill>
                  <a:srgbClr val="333333"/>
                </a:solidFill>
                <a:latin typeface="Cambria"/>
                <a:cs typeface="Cambria"/>
              </a:rPr>
              <a:t>of</a:t>
            </a:r>
            <a:r>
              <a:rPr sz="1500" spc="105" dirty="0">
                <a:solidFill>
                  <a:srgbClr val="333333"/>
                </a:solidFill>
                <a:latin typeface="Cambria"/>
                <a:cs typeface="Cambria"/>
              </a:rPr>
              <a:t> </a:t>
            </a:r>
            <a:r>
              <a:rPr sz="1500" spc="64" dirty="0">
                <a:solidFill>
                  <a:srgbClr val="333333"/>
                </a:solidFill>
                <a:latin typeface="Cambria"/>
                <a:cs typeface="Cambria"/>
              </a:rPr>
              <a:t>similar </a:t>
            </a:r>
            <a:r>
              <a:rPr sz="1500" spc="38" dirty="0">
                <a:solidFill>
                  <a:srgbClr val="333333"/>
                </a:solidFill>
                <a:latin typeface="Cambria"/>
                <a:cs typeface="Cambria"/>
              </a:rPr>
              <a:t>cases</a:t>
            </a:r>
            <a:r>
              <a:rPr sz="1500" spc="98" dirty="0">
                <a:solidFill>
                  <a:srgbClr val="333333"/>
                </a:solidFill>
                <a:latin typeface="Cambria"/>
                <a:cs typeface="Cambria"/>
              </a:rPr>
              <a:t> </a:t>
            </a:r>
            <a:r>
              <a:rPr sz="1500" dirty="0">
                <a:solidFill>
                  <a:srgbClr val="333333"/>
                </a:solidFill>
                <a:latin typeface="Cambria"/>
                <a:cs typeface="Cambria"/>
              </a:rPr>
              <a:t>were</a:t>
            </a:r>
            <a:r>
              <a:rPr sz="1500" spc="90" dirty="0">
                <a:solidFill>
                  <a:srgbClr val="333333"/>
                </a:solidFill>
                <a:latin typeface="Cambria"/>
                <a:cs typeface="Cambria"/>
              </a:rPr>
              <a:t> </a:t>
            </a:r>
            <a:r>
              <a:rPr sz="1500" spc="41" dirty="0">
                <a:solidFill>
                  <a:srgbClr val="333333"/>
                </a:solidFill>
                <a:latin typeface="Cambria"/>
                <a:cs typeface="Cambria"/>
              </a:rPr>
              <a:t>labelled</a:t>
            </a:r>
            <a:r>
              <a:rPr sz="1500" spc="75" dirty="0">
                <a:solidFill>
                  <a:srgbClr val="333333"/>
                </a:solidFill>
                <a:latin typeface="Cambria"/>
                <a:cs typeface="Cambria"/>
              </a:rPr>
              <a:t> </a:t>
            </a:r>
            <a:r>
              <a:rPr sz="1500" spc="49" dirty="0">
                <a:solidFill>
                  <a:srgbClr val="333333"/>
                </a:solidFill>
                <a:latin typeface="Cambria"/>
                <a:cs typeface="Cambria"/>
              </a:rPr>
              <a:t>in </a:t>
            </a:r>
            <a:r>
              <a:rPr sz="1500" spc="60" dirty="0">
                <a:solidFill>
                  <a:srgbClr val="333333"/>
                </a:solidFill>
                <a:latin typeface="Cambria"/>
                <a:cs typeface="Cambria"/>
              </a:rPr>
              <a:t>the</a:t>
            </a:r>
            <a:r>
              <a:rPr sz="1500" spc="94" dirty="0">
                <a:solidFill>
                  <a:srgbClr val="333333"/>
                </a:solidFill>
                <a:latin typeface="Cambria"/>
                <a:cs typeface="Cambria"/>
              </a:rPr>
              <a:t> </a:t>
            </a:r>
            <a:r>
              <a:rPr sz="1500" spc="60" dirty="0">
                <a:solidFill>
                  <a:srgbClr val="333333"/>
                </a:solidFill>
                <a:latin typeface="Cambria"/>
                <a:cs typeface="Cambria"/>
              </a:rPr>
              <a:t>system,</a:t>
            </a:r>
            <a:r>
              <a:rPr sz="1500" spc="79" dirty="0">
                <a:solidFill>
                  <a:srgbClr val="333333"/>
                </a:solidFill>
                <a:latin typeface="Cambria"/>
                <a:cs typeface="Cambria"/>
              </a:rPr>
              <a:t> </a:t>
            </a:r>
            <a:r>
              <a:rPr sz="1500" spc="45" dirty="0">
                <a:solidFill>
                  <a:srgbClr val="333333"/>
                </a:solidFill>
                <a:latin typeface="Cambria"/>
                <a:cs typeface="Cambria"/>
              </a:rPr>
              <a:t>which</a:t>
            </a:r>
            <a:r>
              <a:rPr sz="1500" spc="86" dirty="0">
                <a:solidFill>
                  <a:srgbClr val="333333"/>
                </a:solidFill>
                <a:latin typeface="Cambria"/>
                <a:cs typeface="Cambria"/>
              </a:rPr>
              <a:t> </a:t>
            </a:r>
            <a:r>
              <a:rPr sz="1500" spc="53" dirty="0">
                <a:solidFill>
                  <a:srgbClr val="333333"/>
                </a:solidFill>
                <a:latin typeface="Cambria"/>
                <a:cs typeface="Cambria"/>
              </a:rPr>
              <a:t>made</a:t>
            </a:r>
            <a:r>
              <a:rPr sz="1500" spc="98" dirty="0">
                <a:solidFill>
                  <a:srgbClr val="333333"/>
                </a:solidFill>
                <a:latin typeface="Cambria"/>
                <a:cs typeface="Cambria"/>
              </a:rPr>
              <a:t> </a:t>
            </a:r>
            <a:r>
              <a:rPr sz="1500" spc="49" dirty="0">
                <a:solidFill>
                  <a:srgbClr val="333333"/>
                </a:solidFill>
                <a:latin typeface="Cambria"/>
                <a:cs typeface="Cambria"/>
              </a:rPr>
              <a:t>reading</a:t>
            </a:r>
            <a:r>
              <a:rPr sz="1500" spc="83" dirty="0">
                <a:solidFill>
                  <a:srgbClr val="333333"/>
                </a:solidFill>
                <a:latin typeface="Cambria"/>
                <a:cs typeface="Cambria"/>
              </a:rPr>
              <a:t> </a:t>
            </a:r>
            <a:r>
              <a:rPr sz="1500" dirty="0">
                <a:solidFill>
                  <a:srgbClr val="333333"/>
                </a:solidFill>
                <a:latin typeface="Cambria"/>
                <a:cs typeface="Cambria"/>
              </a:rPr>
              <a:t>of</a:t>
            </a:r>
            <a:r>
              <a:rPr sz="1500" spc="101" dirty="0">
                <a:solidFill>
                  <a:srgbClr val="333333"/>
                </a:solidFill>
                <a:latin typeface="Cambria"/>
                <a:cs typeface="Cambria"/>
              </a:rPr>
              <a:t> </a:t>
            </a:r>
            <a:r>
              <a:rPr sz="1500" spc="45" dirty="0">
                <a:solidFill>
                  <a:srgbClr val="333333"/>
                </a:solidFill>
                <a:latin typeface="Cambria"/>
                <a:cs typeface="Cambria"/>
              </a:rPr>
              <a:t>files</a:t>
            </a:r>
            <a:r>
              <a:rPr sz="1500" spc="71" dirty="0">
                <a:solidFill>
                  <a:srgbClr val="333333"/>
                </a:solidFill>
                <a:latin typeface="Cambria"/>
                <a:cs typeface="Cambria"/>
              </a:rPr>
              <a:t> </a:t>
            </a:r>
            <a:r>
              <a:rPr sz="1500" spc="101" dirty="0">
                <a:solidFill>
                  <a:srgbClr val="333333"/>
                </a:solidFill>
                <a:latin typeface="Cambria"/>
                <a:cs typeface="Cambria"/>
              </a:rPr>
              <a:t>to</a:t>
            </a:r>
            <a:r>
              <a:rPr sz="1500" spc="109" dirty="0">
                <a:solidFill>
                  <a:srgbClr val="333333"/>
                </a:solidFill>
                <a:latin typeface="Cambria"/>
                <a:cs typeface="Cambria"/>
              </a:rPr>
              <a:t> </a:t>
            </a:r>
            <a:r>
              <a:rPr sz="1500" dirty="0">
                <a:solidFill>
                  <a:srgbClr val="333333"/>
                </a:solidFill>
                <a:latin typeface="Cambria"/>
                <a:cs typeface="Cambria"/>
              </a:rPr>
              <a:t>smooth</a:t>
            </a:r>
            <a:r>
              <a:rPr sz="1500" spc="86" dirty="0">
                <a:solidFill>
                  <a:srgbClr val="333333"/>
                </a:solidFill>
                <a:latin typeface="Cambria"/>
                <a:cs typeface="Cambria"/>
              </a:rPr>
              <a:t> </a:t>
            </a:r>
            <a:r>
              <a:rPr sz="1500" spc="68" dirty="0">
                <a:solidFill>
                  <a:srgbClr val="333333"/>
                </a:solidFill>
                <a:latin typeface="Cambria"/>
                <a:cs typeface="Cambria"/>
              </a:rPr>
              <a:t>and</a:t>
            </a:r>
            <a:r>
              <a:rPr sz="1500" spc="109" dirty="0">
                <a:solidFill>
                  <a:srgbClr val="333333"/>
                </a:solidFill>
                <a:latin typeface="Cambria"/>
                <a:cs typeface="Cambria"/>
              </a:rPr>
              <a:t> </a:t>
            </a:r>
            <a:r>
              <a:rPr sz="1500" spc="49" dirty="0">
                <a:solidFill>
                  <a:srgbClr val="333333"/>
                </a:solidFill>
                <a:latin typeface="Cambria"/>
                <a:cs typeface="Cambria"/>
              </a:rPr>
              <a:t>quick</a:t>
            </a:r>
            <a:r>
              <a:rPr sz="1500" spc="98" dirty="0">
                <a:solidFill>
                  <a:srgbClr val="333333"/>
                </a:solidFill>
                <a:latin typeface="Cambria"/>
                <a:cs typeface="Cambria"/>
              </a:rPr>
              <a:t> </a:t>
            </a:r>
            <a:r>
              <a:rPr sz="1500" spc="38" dirty="0">
                <a:solidFill>
                  <a:srgbClr val="333333"/>
                </a:solidFill>
                <a:latin typeface="Cambria"/>
                <a:cs typeface="Cambria"/>
              </a:rPr>
              <a:t>endeavour.</a:t>
            </a:r>
            <a:endParaRPr sz="1500" dirty="0">
              <a:latin typeface="Cambria"/>
              <a:cs typeface="Cambria"/>
            </a:endParaRPr>
          </a:p>
        </p:txBody>
      </p:sp>
    </p:spTree>
    <p:extLst>
      <p:ext uri="{BB962C8B-B14F-4D97-AF65-F5344CB8AC3E}">
        <p14:creationId xmlns:p14="http://schemas.microsoft.com/office/powerpoint/2010/main" val="7680638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2762" y="1183897"/>
            <a:ext cx="8165810" cy="3472104"/>
          </a:xfrm>
          <a:prstGeom prst="rect">
            <a:avLst/>
          </a:prstGeom>
        </p:spPr>
        <p:txBody>
          <a:bodyPr vert="horz" wrap="square" lIns="0" tIns="9525" rIns="0" bIns="0" rtlCol="0">
            <a:spAutoFit/>
          </a:bodyPr>
          <a:lstStyle/>
          <a:p>
            <a:pPr marL="294799" marR="41433" indent="-285750">
              <a:lnSpc>
                <a:spcPct val="150000"/>
              </a:lnSpc>
              <a:spcBef>
                <a:spcPts val="75"/>
              </a:spcBef>
              <a:buClr>
                <a:srgbClr val="F48E7B"/>
              </a:buClr>
              <a:buFont typeface="Arial" panose="020B0604020202020204" pitchFamily="34" charset="0"/>
              <a:buChar char="•"/>
              <a:tabLst>
                <a:tab pos="275749" algn="l"/>
              </a:tabLst>
            </a:pPr>
            <a:r>
              <a:rPr sz="1500" spc="41" dirty="0" smtClean="0">
                <a:solidFill>
                  <a:srgbClr val="09283E"/>
                </a:solidFill>
                <a:latin typeface="Cambria"/>
                <a:cs typeface="Cambria"/>
              </a:rPr>
              <a:t>Supreme </a:t>
            </a:r>
            <a:r>
              <a:rPr sz="1500" spc="41" dirty="0">
                <a:solidFill>
                  <a:srgbClr val="09283E"/>
                </a:solidFill>
                <a:latin typeface="Cambria"/>
                <a:cs typeface="Cambria"/>
              </a:rPr>
              <a:t>court of the United States (SCOTUS) with an accuracy of 70.2%, and the voting behavior of individual judges with 71.9% accuracy.</a:t>
            </a:r>
          </a:p>
          <a:p>
            <a:pPr lvl="0" eaLnBrk="0" fontAlgn="base" hangingPunct="0">
              <a:lnSpc>
                <a:spcPct val="150000"/>
              </a:lnSpc>
              <a:spcBef>
                <a:spcPct val="0"/>
              </a:spcBef>
              <a:spcAft>
                <a:spcPct val="0"/>
              </a:spcAft>
              <a:buClrTx/>
              <a:buFontTx/>
              <a:buChar char="•"/>
              <a:tabLst>
                <a:tab pos="457200" algn="l"/>
              </a:tabLst>
            </a:pPr>
            <a:r>
              <a:rPr lang="en-US" altLang="es-CO" sz="1500" spc="41" dirty="0">
                <a:solidFill>
                  <a:srgbClr val="09283E"/>
                </a:solidFill>
                <a:latin typeface="Cambria"/>
                <a:cs typeface="Cambria"/>
              </a:rPr>
              <a:t>AI-powered tools such as COMPAS (Correctional Offender Management Profiling for Alternative Solutions) assist judges in risk assessment by analyzing factors such as criminal history, social and economic background and mental health to predict the likelihood of recidivism. The US Sentencing Commission also utilizes AI to create and enforce sentencing guidelines for fair and just punishment.</a:t>
            </a:r>
            <a:endParaRPr lang="es-CO" altLang="es-CO" sz="1500" spc="41" dirty="0">
              <a:solidFill>
                <a:srgbClr val="09283E"/>
              </a:solidFill>
              <a:latin typeface="Cambria"/>
              <a:cs typeface="Cambria"/>
            </a:endParaRPr>
          </a:p>
          <a:p>
            <a:pPr lvl="0" eaLnBrk="0" fontAlgn="base" hangingPunct="0">
              <a:lnSpc>
                <a:spcPct val="150000"/>
              </a:lnSpc>
              <a:spcBef>
                <a:spcPct val="0"/>
              </a:spcBef>
              <a:spcAft>
                <a:spcPct val="0"/>
              </a:spcAft>
              <a:buClrTx/>
              <a:buFontTx/>
              <a:buChar char="•"/>
              <a:tabLst>
                <a:tab pos="457200" algn="l"/>
              </a:tabLst>
            </a:pPr>
            <a:r>
              <a:rPr lang="en-US" altLang="es-CO" sz="1500" spc="41" dirty="0">
                <a:solidFill>
                  <a:srgbClr val="09283E"/>
                </a:solidFill>
                <a:latin typeface="Cambria"/>
                <a:cs typeface="Cambria"/>
              </a:rPr>
              <a:t>The US court system utilizes </a:t>
            </a:r>
            <a:r>
              <a:rPr lang="en-US" altLang="es-CO" sz="1500" spc="41" dirty="0" err="1">
                <a:solidFill>
                  <a:srgbClr val="09283E"/>
                </a:solidFill>
                <a:latin typeface="Cambria"/>
                <a:cs typeface="Cambria"/>
              </a:rPr>
              <a:t>chatbots</a:t>
            </a:r>
            <a:r>
              <a:rPr lang="en-US" altLang="es-CO" sz="1500" spc="41" dirty="0">
                <a:solidFill>
                  <a:srgbClr val="09283E"/>
                </a:solidFill>
                <a:latin typeface="Cambria"/>
                <a:cs typeface="Cambria"/>
              </a:rPr>
              <a:t> to offer answers to frequently asked questions about court procedures, schedules and other related subjects to the general public. This helps lessen the workload of court staff and enhances accessibility of information for everyone.</a:t>
            </a:r>
          </a:p>
        </p:txBody>
      </p:sp>
      <p:sp>
        <p:nvSpPr>
          <p:cNvPr id="4" name="Rectangle 2"/>
          <p:cNvSpPr>
            <a:spLocks noChangeArrowheads="1"/>
          </p:cNvSpPr>
          <p:nvPr/>
        </p:nvSpPr>
        <p:spPr bwMode="auto">
          <a:xfrm>
            <a:off x="3143794" y="533047"/>
            <a:ext cx="407561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s-CO" altLang="es-CO" sz="2800" b="1" i="1" u="sng" strike="noStrike" cap="none" normalizeH="0" baseline="0" dirty="0" smtClean="0">
                <a:ln>
                  <a:noFill/>
                </a:ln>
                <a:solidFill>
                  <a:srgbClr val="008080"/>
                </a:solidFill>
                <a:effectLst/>
                <a:latin typeface="var(--arrow-typeface-secondary)" charset="0"/>
                <a:ea typeface="Times New Roman" panose="02020603050405020304" pitchFamily="18" charset="0"/>
                <a:cs typeface="Segoe UI" panose="020B0502040204020203" pitchFamily="34" charset="0"/>
              </a:rPr>
              <a:t>USA</a:t>
            </a:r>
            <a:endParaRPr kumimoji="0" lang="es-CO" altLang="es-CO"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9440692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1271" y="588763"/>
            <a:ext cx="2737009" cy="530754"/>
          </a:xfrm>
          <a:prstGeom prst="rect">
            <a:avLst/>
          </a:prstGeom>
        </p:spPr>
        <p:txBody>
          <a:bodyPr spcFirstLastPara="1" vert="horz" wrap="square" lIns="0" tIns="10001" rIns="0" bIns="0" rtlCol="0" anchor="b" anchorCtr="0">
            <a:spAutoFit/>
          </a:bodyPr>
          <a:lstStyle/>
          <a:p>
            <a:pPr marL="9525">
              <a:lnSpc>
                <a:spcPct val="100000"/>
              </a:lnSpc>
              <a:spcBef>
                <a:spcPts val="79"/>
              </a:spcBef>
            </a:pPr>
            <a:r>
              <a:rPr sz="3300" spc="-8" dirty="0">
                <a:latin typeface="Calibri Light"/>
                <a:cs typeface="Calibri Light"/>
              </a:rPr>
              <a:t>United</a:t>
            </a:r>
            <a:r>
              <a:rPr sz="3300" spc="-38" dirty="0">
                <a:latin typeface="Calibri Light"/>
                <a:cs typeface="Calibri Light"/>
              </a:rPr>
              <a:t> </a:t>
            </a:r>
            <a:r>
              <a:rPr sz="3300" spc="-4" dirty="0">
                <a:latin typeface="Calibri Light"/>
                <a:cs typeface="Calibri Light"/>
              </a:rPr>
              <a:t>Kingdom</a:t>
            </a:r>
            <a:endParaRPr sz="3300" dirty="0">
              <a:latin typeface="Calibri Light"/>
              <a:cs typeface="Calibri Light"/>
            </a:endParaRPr>
          </a:p>
        </p:txBody>
      </p:sp>
      <p:sp>
        <p:nvSpPr>
          <p:cNvPr id="3" name="object 3"/>
          <p:cNvSpPr txBox="1"/>
          <p:nvPr/>
        </p:nvSpPr>
        <p:spPr>
          <a:xfrm>
            <a:off x="893446" y="1352974"/>
            <a:ext cx="7565231" cy="2884027"/>
          </a:xfrm>
          <a:prstGeom prst="rect">
            <a:avLst/>
          </a:prstGeom>
        </p:spPr>
        <p:txBody>
          <a:bodyPr vert="horz" wrap="square" lIns="0" tIns="10001" rIns="0" bIns="0" rtlCol="0">
            <a:spAutoFit/>
          </a:bodyPr>
          <a:lstStyle/>
          <a:p>
            <a:pPr marL="180975" marR="3810" indent="-171926" algn="just">
              <a:lnSpc>
                <a:spcPct val="150000"/>
              </a:lnSpc>
              <a:spcBef>
                <a:spcPts val="79"/>
              </a:spcBef>
              <a:buFont typeface="Arial MT"/>
              <a:buChar char="•"/>
              <a:tabLst>
                <a:tab pos="181451" algn="l"/>
              </a:tabLst>
            </a:pPr>
            <a:r>
              <a:rPr sz="1275" dirty="0">
                <a:latin typeface="Verdana"/>
                <a:cs typeface="Verdana"/>
              </a:rPr>
              <a:t>Harm </a:t>
            </a:r>
            <a:r>
              <a:rPr sz="1275" spc="-4" dirty="0">
                <a:latin typeface="Verdana"/>
                <a:cs typeface="Verdana"/>
              </a:rPr>
              <a:t>Assessment </a:t>
            </a:r>
            <a:r>
              <a:rPr sz="1275" dirty="0">
                <a:latin typeface="Verdana"/>
                <a:cs typeface="Verdana"/>
              </a:rPr>
              <a:t>Risk </a:t>
            </a:r>
            <a:r>
              <a:rPr sz="1275" spc="-30" dirty="0">
                <a:latin typeface="Verdana"/>
                <a:cs typeface="Verdana"/>
              </a:rPr>
              <a:t>Tool’ </a:t>
            </a:r>
            <a:r>
              <a:rPr sz="1275" dirty="0">
                <a:latin typeface="Verdana"/>
                <a:cs typeface="Verdana"/>
              </a:rPr>
              <a:t>(or </a:t>
            </a:r>
            <a:r>
              <a:rPr sz="1275" spc="-8" dirty="0">
                <a:latin typeface="Verdana"/>
                <a:cs typeface="Verdana"/>
              </a:rPr>
              <a:t>‘HART’)</a:t>
            </a:r>
            <a:r>
              <a:rPr sz="1275" spc="-4" dirty="0">
                <a:latin typeface="Verdana"/>
                <a:cs typeface="Verdana"/>
              </a:rPr>
              <a:t> </a:t>
            </a:r>
            <a:r>
              <a:rPr sz="1275" dirty="0">
                <a:latin typeface="Verdana"/>
                <a:cs typeface="Verdana"/>
              </a:rPr>
              <a:t>uses </a:t>
            </a:r>
            <a:r>
              <a:rPr sz="1275" spc="-4" dirty="0">
                <a:latin typeface="Verdana"/>
                <a:cs typeface="Verdana"/>
              </a:rPr>
              <a:t>algorithmic tools </a:t>
            </a:r>
            <a:r>
              <a:rPr sz="1275" dirty="0">
                <a:latin typeface="Verdana"/>
                <a:cs typeface="Verdana"/>
              </a:rPr>
              <a:t>in a policing </a:t>
            </a:r>
            <a:r>
              <a:rPr sz="1275" spc="-4" dirty="0">
                <a:latin typeface="Verdana"/>
                <a:cs typeface="Verdana"/>
              </a:rPr>
              <a:t>context that </a:t>
            </a:r>
            <a:r>
              <a:rPr sz="1275" dirty="0">
                <a:latin typeface="Verdana"/>
                <a:cs typeface="Verdana"/>
              </a:rPr>
              <a:t> result </a:t>
            </a:r>
            <a:r>
              <a:rPr sz="1275" spc="-8" dirty="0">
                <a:latin typeface="Verdana"/>
                <a:cs typeface="Verdana"/>
              </a:rPr>
              <a:t>in </a:t>
            </a:r>
            <a:r>
              <a:rPr sz="1275" dirty="0">
                <a:latin typeface="Verdana"/>
                <a:cs typeface="Verdana"/>
              </a:rPr>
              <a:t>a ‘better’ </a:t>
            </a:r>
            <a:r>
              <a:rPr sz="1275" spc="-4" dirty="0">
                <a:latin typeface="Verdana"/>
                <a:cs typeface="Verdana"/>
              </a:rPr>
              <a:t>outcome </a:t>
            </a:r>
            <a:r>
              <a:rPr sz="1275" dirty="0">
                <a:latin typeface="Verdana"/>
                <a:cs typeface="Verdana"/>
              </a:rPr>
              <a:t>from </a:t>
            </a:r>
            <a:r>
              <a:rPr sz="1275" spc="-4" dirty="0">
                <a:latin typeface="Verdana"/>
                <a:cs typeface="Verdana"/>
              </a:rPr>
              <a:t>the </a:t>
            </a:r>
            <a:r>
              <a:rPr sz="1275" dirty="0">
                <a:latin typeface="Verdana"/>
                <a:cs typeface="Verdana"/>
              </a:rPr>
              <a:t>following </a:t>
            </a:r>
            <a:r>
              <a:rPr sz="1275" spc="-4" dirty="0">
                <a:latin typeface="Verdana"/>
                <a:cs typeface="Verdana"/>
              </a:rPr>
              <a:t>perspectives: </a:t>
            </a:r>
            <a:r>
              <a:rPr sz="1275" dirty="0">
                <a:latin typeface="Verdana"/>
                <a:cs typeface="Verdana"/>
              </a:rPr>
              <a:t>public </a:t>
            </a:r>
            <a:r>
              <a:rPr sz="1275" spc="-19" dirty="0">
                <a:latin typeface="Verdana"/>
                <a:cs typeface="Verdana"/>
              </a:rPr>
              <a:t>safety, </a:t>
            </a:r>
            <a:r>
              <a:rPr sz="1275" spc="-4" dirty="0">
                <a:latin typeface="Verdana"/>
                <a:cs typeface="Verdana"/>
              </a:rPr>
              <a:t>legal, </a:t>
            </a:r>
            <a:r>
              <a:rPr sz="1275" dirty="0">
                <a:latin typeface="Verdana"/>
                <a:cs typeface="Verdana"/>
              </a:rPr>
              <a:t>and </a:t>
            </a:r>
            <a:r>
              <a:rPr sz="1275" spc="4" dirty="0">
                <a:latin typeface="Verdana"/>
                <a:cs typeface="Verdana"/>
              </a:rPr>
              <a:t> </a:t>
            </a:r>
            <a:r>
              <a:rPr sz="1275" dirty="0">
                <a:latin typeface="Verdana"/>
                <a:cs typeface="Verdana"/>
              </a:rPr>
              <a:t>cost/resources. It </a:t>
            </a:r>
            <a:r>
              <a:rPr sz="1275" spc="-4" dirty="0">
                <a:latin typeface="Verdana"/>
                <a:cs typeface="Verdana"/>
              </a:rPr>
              <a:t>does </a:t>
            </a:r>
            <a:r>
              <a:rPr sz="1275" spc="-8" dirty="0">
                <a:latin typeface="Verdana"/>
                <a:cs typeface="Verdana"/>
              </a:rPr>
              <a:t>this</a:t>
            </a:r>
            <a:r>
              <a:rPr sz="1275" spc="431" dirty="0">
                <a:latin typeface="Verdana"/>
                <a:cs typeface="Verdana"/>
              </a:rPr>
              <a:t> </a:t>
            </a:r>
            <a:r>
              <a:rPr sz="1275" spc="-4" dirty="0">
                <a:latin typeface="Verdana"/>
                <a:cs typeface="Verdana"/>
              </a:rPr>
              <a:t>by focusing </a:t>
            </a:r>
            <a:r>
              <a:rPr sz="1275" dirty="0">
                <a:latin typeface="Verdana"/>
                <a:cs typeface="Verdana"/>
              </a:rPr>
              <a:t>upon an </a:t>
            </a:r>
            <a:r>
              <a:rPr sz="1275" spc="-4" dirty="0">
                <a:latin typeface="Verdana"/>
                <a:cs typeface="Verdana"/>
              </a:rPr>
              <a:t>algorithmic </a:t>
            </a:r>
            <a:r>
              <a:rPr sz="1275" spc="-8" dirty="0">
                <a:latin typeface="Verdana"/>
                <a:cs typeface="Verdana"/>
              </a:rPr>
              <a:t>risk-assessment </a:t>
            </a:r>
            <a:r>
              <a:rPr sz="1275" spc="-4" dirty="0">
                <a:latin typeface="Verdana"/>
                <a:cs typeface="Verdana"/>
              </a:rPr>
              <a:t>tool </a:t>
            </a:r>
            <a:r>
              <a:rPr sz="1275" dirty="0">
                <a:latin typeface="Verdana"/>
                <a:cs typeface="Verdana"/>
              </a:rPr>
              <a:t>the </a:t>
            </a:r>
            <a:r>
              <a:rPr sz="1275" spc="4" dirty="0">
                <a:latin typeface="Verdana"/>
                <a:cs typeface="Verdana"/>
              </a:rPr>
              <a:t> </a:t>
            </a:r>
            <a:r>
              <a:rPr sz="1275" spc="-11" dirty="0">
                <a:latin typeface="Verdana"/>
                <a:cs typeface="Verdana"/>
              </a:rPr>
              <a:t>HART </a:t>
            </a:r>
            <a:r>
              <a:rPr sz="1275" dirty="0">
                <a:latin typeface="Verdana"/>
                <a:cs typeface="Verdana"/>
              </a:rPr>
              <a:t>model uses </a:t>
            </a:r>
            <a:r>
              <a:rPr sz="1275" spc="-8" dirty="0">
                <a:latin typeface="Verdana"/>
                <a:cs typeface="Verdana"/>
              </a:rPr>
              <a:t>behavioural </a:t>
            </a:r>
            <a:r>
              <a:rPr sz="1275" spc="-4" dirty="0">
                <a:latin typeface="Verdana"/>
                <a:cs typeface="Verdana"/>
              </a:rPr>
              <a:t>predictors, </a:t>
            </a:r>
            <a:r>
              <a:rPr sz="1275" spc="-8" dirty="0">
                <a:latin typeface="Verdana"/>
                <a:cs typeface="Verdana"/>
              </a:rPr>
              <a:t>in </a:t>
            </a:r>
            <a:r>
              <a:rPr sz="1275" dirty="0">
                <a:latin typeface="Verdana"/>
                <a:cs typeface="Verdana"/>
              </a:rPr>
              <a:t>combination </a:t>
            </a:r>
            <a:r>
              <a:rPr sz="1275" spc="-4" dirty="0">
                <a:latin typeface="Verdana"/>
                <a:cs typeface="Verdana"/>
              </a:rPr>
              <a:t>with age, </a:t>
            </a:r>
            <a:r>
              <a:rPr sz="1275" spc="-30" dirty="0">
                <a:latin typeface="Verdana"/>
                <a:cs typeface="Verdana"/>
              </a:rPr>
              <a:t>gender, </a:t>
            </a:r>
            <a:r>
              <a:rPr sz="1275" spc="-4" dirty="0">
                <a:latin typeface="Verdana"/>
                <a:cs typeface="Verdana"/>
              </a:rPr>
              <a:t>residential </a:t>
            </a:r>
            <a:r>
              <a:rPr sz="1275" dirty="0">
                <a:latin typeface="Verdana"/>
                <a:cs typeface="Verdana"/>
              </a:rPr>
              <a:t> postcode etc </a:t>
            </a:r>
            <a:r>
              <a:rPr sz="1275" spc="-4" dirty="0">
                <a:latin typeface="Verdana"/>
                <a:cs typeface="Verdana"/>
              </a:rPr>
              <a:t>which could ‘be </a:t>
            </a:r>
            <a:r>
              <a:rPr sz="1275" dirty="0">
                <a:latin typeface="Verdana"/>
                <a:cs typeface="Verdana"/>
              </a:rPr>
              <a:t>viewed </a:t>
            </a:r>
            <a:r>
              <a:rPr sz="1275" spc="-4" dirty="0">
                <a:latin typeface="Verdana"/>
                <a:cs typeface="Verdana"/>
              </a:rPr>
              <a:t>as indirectly </a:t>
            </a:r>
            <a:r>
              <a:rPr sz="1275" dirty="0">
                <a:latin typeface="Verdana"/>
                <a:cs typeface="Verdana"/>
              </a:rPr>
              <a:t>related to measures </a:t>
            </a:r>
            <a:r>
              <a:rPr sz="1275" spc="-4" dirty="0">
                <a:latin typeface="Verdana"/>
                <a:cs typeface="Verdana"/>
              </a:rPr>
              <a:t>of community </a:t>
            </a:r>
            <a:r>
              <a:rPr sz="1275" dirty="0">
                <a:latin typeface="Verdana"/>
                <a:cs typeface="Verdana"/>
              </a:rPr>
              <a:t> </a:t>
            </a:r>
            <a:r>
              <a:rPr sz="1275" spc="-15" dirty="0">
                <a:latin typeface="Verdana"/>
                <a:cs typeface="Verdana"/>
              </a:rPr>
              <a:t>deprivation.’</a:t>
            </a:r>
            <a:endParaRPr sz="1275" dirty="0">
              <a:latin typeface="Verdana"/>
              <a:cs typeface="Verdana"/>
            </a:endParaRPr>
          </a:p>
          <a:p>
            <a:pPr>
              <a:spcBef>
                <a:spcPts val="19"/>
              </a:spcBef>
              <a:buFont typeface="Arial MT"/>
              <a:buChar char="•"/>
            </a:pPr>
            <a:endParaRPr sz="1463" dirty="0">
              <a:latin typeface="Verdana"/>
              <a:cs typeface="Verdana"/>
            </a:endParaRPr>
          </a:p>
          <a:p>
            <a:pPr marL="180975" marR="5715" indent="-171926" algn="just">
              <a:lnSpc>
                <a:spcPct val="150100"/>
              </a:lnSpc>
              <a:buFont typeface="Arial MT"/>
              <a:buChar char="•"/>
              <a:tabLst>
                <a:tab pos="181451" algn="l"/>
              </a:tabLst>
            </a:pPr>
            <a:r>
              <a:rPr sz="1275" dirty="0">
                <a:latin typeface="Verdana"/>
                <a:cs typeface="Verdana"/>
              </a:rPr>
              <a:t>It </a:t>
            </a:r>
            <a:r>
              <a:rPr sz="1275" spc="-8" dirty="0">
                <a:latin typeface="Verdana"/>
                <a:cs typeface="Verdana"/>
              </a:rPr>
              <a:t>makes </a:t>
            </a:r>
            <a:r>
              <a:rPr sz="1275" spc="-4" dirty="0">
                <a:latin typeface="Verdana"/>
                <a:cs typeface="Verdana"/>
              </a:rPr>
              <a:t>predictions </a:t>
            </a:r>
            <a:r>
              <a:rPr sz="1275" dirty="0">
                <a:latin typeface="Verdana"/>
                <a:cs typeface="Verdana"/>
              </a:rPr>
              <a:t>based on historical offender data, and so </a:t>
            </a:r>
            <a:r>
              <a:rPr sz="1275" spc="-4" dirty="0">
                <a:latin typeface="Verdana"/>
                <a:cs typeface="Verdana"/>
              </a:rPr>
              <a:t>will </a:t>
            </a:r>
            <a:r>
              <a:rPr sz="1275" dirty="0">
                <a:latin typeface="Verdana"/>
                <a:cs typeface="Verdana"/>
              </a:rPr>
              <a:t>be affected </a:t>
            </a:r>
            <a:r>
              <a:rPr sz="1275" spc="-4" dirty="0">
                <a:latin typeface="Verdana"/>
                <a:cs typeface="Verdana"/>
              </a:rPr>
              <a:t>by past </a:t>
            </a:r>
            <a:r>
              <a:rPr sz="1275" dirty="0">
                <a:latin typeface="Verdana"/>
                <a:cs typeface="Verdana"/>
              </a:rPr>
              <a:t> arrest </a:t>
            </a:r>
            <a:r>
              <a:rPr sz="1275" spc="-19" dirty="0">
                <a:latin typeface="Verdana"/>
                <a:cs typeface="Verdana"/>
              </a:rPr>
              <a:t>history, </a:t>
            </a:r>
            <a:r>
              <a:rPr sz="1275" dirty="0">
                <a:latin typeface="Verdana"/>
                <a:cs typeface="Verdana"/>
              </a:rPr>
              <a:t>force </a:t>
            </a:r>
            <a:r>
              <a:rPr sz="1275" spc="-4" dirty="0">
                <a:latin typeface="Verdana"/>
                <a:cs typeface="Verdana"/>
              </a:rPr>
              <a:t>targeting </a:t>
            </a:r>
            <a:r>
              <a:rPr sz="1275" dirty="0">
                <a:latin typeface="Verdana"/>
                <a:cs typeface="Verdana"/>
              </a:rPr>
              <a:t>decisions, </a:t>
            </a:r>
            <a:r>
              <a:rPr sz="1275" spc="-4" dirty="0">
                <a:latin typeface="Verdana"/>
                <a:cs typeface="Verdana"/>
              </a:rPr>
              <a:t>social trends </a:t>
            </a:r>
            <a:r>
              <a:rPr sz="1275" dirty="0">
                <a:latin typeface="Verdana"/>
                <a:cs typeface="Verdana"/>
              </a:rPr>
              <a:t>and prioritisation </a:t>
            </a:r>
            <a:r>
              <a:rPr sz="1275" spc="-4" dirty="0">
                <a:latin typeface="Verdana"/>
                <a:cs typeface="Verdana"/>
              </a:rPr>
              <a:t>of </a:t>
            </a:r>
            <a:r>
              <a:rPr sz="1275" dirty="0">
                <a:latin typeface="Verdana"/>
                <a:cs typeface="Verdana"/>
              </a:rPr>
              <a:t>certain offences </a:t>
            </a:r>
            <a:r>
              <a:rPr sz="1275" spc="-439" dirty="0">
                <a:latin typeface="Verdana"/>
                <a:cs typeface="Verdana"/>
              </a:rPr>
              <a:t> </a:t>
            </a:r>
            <a:r>
              <a:rPr sz="1275" dirty="0">
                <a:latin typeface="Verdana"/>
                <a:cs typeface="Verdana"/>
              </a:rPr>
              <a:t>(such</a:t>
            </a:r>
            <a:r>
              <a:rPr sz="1275" spc="4" dirty="0">
                <a:latin typeface="Verdana"/>
                <a:cs typeface="Verdana"/>
              </a:rPr>
              <a:t> </a:t>
            </a:r>
            <a:r>
              <a:rPr sz="1275" dirty="0">
                <a:latin typeface="Verdana"/>
                <a:cs typeface="Verdana"/>
              </a:rPr>
              <a:t>as,</a:t>
            </a:r>
            <a:r>
              <a:rPr sz="1275" spc="-11" dirty="0">
                <a:latin typeface="Verdana"/>
                <a:cs typeface="Verdana"/>
              </a:rPr>
              <a:t> </a:t>
            </a:r>
            <a:r>
              <a:rPr sz="1275" dirty="0">
                <a:latin typeface="Verdana"/>
                <a:cs typeface="Verdana"/>
              </a:rPr>
              <a:t>recent</a:t>
            </a:r>
            <a:r>
              <a:rPr sz="1275" spc="-15" dirty="0">
                <a:latin typeface="Verdana"/>
                <a:cs typeface="Verdana"/>
              </a:rPr>
              <a:t> </a:t>
            </a:r>
            <a:r>
              <a:rPr sz="1275" dirty="0">
                <a:latin typeface="Verdana"/>
                <a:cs typeface="Verdana"/>
              </a:rPr>
              <a:t>child</a:t>
            </a:r>
            <a:r>
              <a:rPr sz="1275" spc="-8" dirty="0">
                <a:latin typeface="Verdana"/>
                <a:cs typeface="Verdana"/>
              </a:rPr>
              <a:t> </a:t>
            </a:r>
            <a:r>
              <a:rPr sz="1275" dirty="0">
                <a:latin typeface="Verdana"/>
                <a:cs typeface="Verdana"/>
              </a:rPr>
              <a:t>sexual</a:t>
            </a:r>
            <a:r>
              <a:rPr sz="1275" spc="-23" dirty="0">
                <a:latin typeface="Verdana"/>
                <a:cs typeface="Verdana"/>
              </a:rPr>
              <a:t> </a:t>
            </a:r>
            <a:r>
              <a:rPr sz="1275" dirty="0">
                <a:latin typeface="Verdana"/>
                <a:cs typeface="Verdana"/>
              </a:rPr>
              <a:t>abuse</a:t>
            </a:r>
            <a:r>
              <a:rPr sz="1275" spc="4" dirty="0">
                <a:latin typeface="Verdana"/>
                <a:cs typeface="Verdana"/>
              </a:rPr>
              <a:t> </a:t>
            </a:r>
            <a:r>
              <a:rPr sz="1275" dirty="0">
                <a:latin typeface="Verdana"/>
                <a:cs typeface="Verdana"/>
              </a:rPr>
              <a:t>offences,</a:t>
            </a:r>
            <a:r>
              <a:rPr sz="1275" spc="-11" dirty="0">
                <a:latin typeface="Verdana"/>
                <a:cs typeface="Verdana"/>
              </a:rPr>
              <a:t> </a:t>
            </a:r>
            <a:r>
              <a:rPr sz="1275" dirty="0">
                <a:latin typeface="Verdana"/>
                <a:cs typeface="Verdana"/>
              </a:rPr>
              <a:t>domestic</a:t>
            </a:r>
            <a:r>
              <a:rPr sz="1275" spc="-4" dirty="0">
                <a:latin typeface="Verdana"/>
                <a:cs typeface="Verdana"/>
              </a:rPr>
              <a:t> </a:t>
            </a:r>
            <a:r>
              <a:rPr sz="1275" dirty="0">
                <a:latin typeface="Verdana"/>
                <a:cs typeface="Verdana"/>
              </a:rPr>
              <a:t>violence</a:t>
            </a:r>
            <a:r>
              <a:rPr sz="1275" spc="-26" dirty="0">
                <a:latin typeface="Verdana"/>
                <a:cs typeface="Verdana"/>
              </a:rPr>
              <a:t> </a:t>
            </a:r>
            <a:r>
              <a:rPr sz="1275" dirty="0">
                <a:latin typeface="Verdana"/>
                <a:cs typeface="Verdana"/>
              </a:rPr>
              <a:t>and</a:t>
            </a:r>
            <a:r>
              <a:rPr sz="1275" spc="-8" dirty="0">
                <a:latin typeface="Verdana"/>
                <a:cs typeface="Verdana"/>
              </a:rPr>
              <a:t> </a:t>
            </a:r>
            <a:r>
              <a:rPr sz="1275" dirty="0">
                <a:latin typeface="Verdana"/>
                <a:cs typeface="Verdana"/>
              </a:rPr>
              <a:t>hate</a:t>
            </a:r>
            <a:r>
              <a:rPr sz="1275" spc="4" dirty="0">
                <a:latin typeface="Verdana"/>
                <a:cs typeface="Verdana"/>
              </a:rPr>
              <a:t> </a:t>
            </a:r>
            <a:r>
              <a:rPr sz="1275" dirty="0">
                <a:latin typeface="Verdana"/>
                <a:cs typeface="Verdana"/>
              </a:rPr>
              <a:t>crime).</a:t>
            </a:r>
          </a:p>
        </p:txBody>
      </p:sp>
    </p:spTree>
    <p:extLst>
      <p:ext uri="{BB962C8B-B14F-4D97-AF65-F5344CB8AC3E}">
        <p14:creationId xmlns:p14="http://schemas.microsoft.com/office/powerpoint/2010/main" val="1743456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93445" y="1366552"/>
            <a:ext cx="7564755" cy="2484078"/>
          </a:xfrm>
          <a:prstGeom prst="rect">
            <a:avLst/>
          </a:prstGeom>
        </p:spPr>
        <p:txBody>
          <a:bodyPr vert="horz" wrap="square" lIns="0" tIns="9525" rIns="0" bIns="0" rtlCol="0">
            <a:spAutoFit/>
          </a:bodyPr>
          <a:lstStyle/>
          <a:p>
            <a:pPr marL="180975" marR="3810" indent="-171926" algn="just">
              <a:lnSpc>
                <a:spcPct val="130100"/>
              </a:lnSpc>
              <a:spcBef>
                <a:spcPts val="75"/>
              </a:spcBef>
              <a:buFont typeface="Arial MT"/>
              <a:buChar char="•"/>
              <a:tabLst>
                <a:tab pos="181451" algn="l"/>
              </a:tabLst>
            </a:pPr>
            <a:r>
              <a:rPr sz="1125" spc="-4" dirty="0">
                <a:latin typeface="Verdana"/>
                <a:cs typeface="Verdana"/>
              </a:rPr>
              <a:t>The</a:t>
            </a:r>
            <a:r>
              <a:rPr sz="1125" spc="75" dirty="0">
                <a:latin typeface="Verdana"/>
                <a:cs typeface="Verdana"/>
              </a:rPr>
              <a:t> </a:t>
            </a:r>
            <a:r>
              <a:rPr sz="1125" spc="-4" dirty="0">
                <a:latin typeface="Verdana"/>
                <a:cs typeface="Verdana"/>
              </a:rPr>
              <a:t>algorithm</a:t>
            </a:r>
            <a:r>
              <a:rPr sz="1125" spc="86" dirty="0">
                <a:latin typeface="Verdana"/>
                <a:cs typeface="Verdana"/>
              </a:rPr>
              <a:t> </a:t>
            </a:r>
            <a:r>
              <a:rPr sz="1125" spc="-8" dirty="0">
                <a:latin typeface="Verdana"/>
                <a:cs typeface="Verdana"/>
              </a:rPr>
              <a:t>deployed</a:t>
            </a:r>
            <a:r>
              <a:rPr sz="1125" spc="83" dirty="0">
                <a:latin typeface="Verdana"/>
                <a:cs typeface="Verdana"/>
              </a:rPr>
              <a:t> </a:t>
            </a:r>
            <a:r>
              <a:rPr sz="1125" spc="-4" dirty="0">
                <a:latin typeface="Verdana"/>
                <a:cs typeface="Verdana"/>
              </a:rPr>
              <a:t>was</a:t>
            </a:r>
            <a:r>
              <a:rPr sz="1125" spc="83" dirty="0">
                <a:latin typeface="Verdana"/>
                <a:cs typeface="Verdana"/>
              </a:rPr>
              <a:t> </a:t>
            </a:r>
            <a:r>
              <a:rPr sz="1125" spc="-4" dirty="0">
                <a:latin typeface="Verdana"/>
                <a:cs typeface="Verdana"/>
              </a:rPr>
              <a:t>constructed</a:t>
            </a:r>
            <a:r>
              <a:rPr sz="1125" spc="86" dirty="0">
                <a:latin typeface="Verdana"/>
                <a:cs typeface="Verdana"/>
              </a:rPr>
              <a:t> </a:t>
            </a:r>
            <a:r>
              <a:rPr sz="1125" spc="-4" dirty="0">
                <a:latin typeface="Verdana"/>
                <a:cs typeface="Verdana"/>
              </a:rPr>
              <a:t>using</a:t>
            </a:r>
            <a:r>
              <a:rPr sz="1125" spc="98" dirty="0">
                <a:latin typeface="Verdana"/>
                <a:cs typeface="Verdana"/>
              </a:rPr>
              <a:t> </a:t>
            </a:r>
            <a:r>
              <a:rPr sz="1125" spc="-4" dirty="0">
                <a:latin typeface="Verdana"/>
                <a:cs typeface="Verdana"/>
              </a:rPr>
              <a:t>random</a:t>
            </a:r>
            <a:r>
              <a:rPr sz="1125" spc="86" dirty="0">
                <a:latin typeface="Verdana"/>
                <a:cs typeface="Verdana"/>
              </a:rPr>
              <a:t> </a:t>
            </a:r>
            <a:r>
              <a:rPr sz="1125" spc="-4" dirty="0">
                <a:latin typeface="Verdana"/>
                <a:cs typeface="Verdana"/>
              </a:rPr>
              <a:t>forests,</a:t>
            </a:r>
            <a:r>
              <a:rPr sz="1125" spc="79" dirty="0">
                <a:latin typeface="Verdana"/>
                <a:cs typeface="Verdana"/>
              </a:rPr>
              <a:t> </a:t>
            </a:r>
            <a:r>
              <a:rPr sz="1125" spc="-4" dirty="0">
                <a:latin typeface="Verdana"/>
                <a:cs typeface="Verdana"/>
              </a:rPr>
              <a:t>which</a:t>
            </a:r>
            <a:r>
              <a:rPr sz="1125" spc="94" dirty="0">
                <a:latin typeface="Verdana"/>
                <a:cs typeface="Verdana"/>
              </a:rPr>
              <a:t> </a:t>
            </a:r>
            <a:r>
              <a:rPr sz="1125" spc="-4" dirty="0">
                <a:latin typeface="Verdana"/>
                <a:cs typeface="Verdana"/>
              </a:rPr>
              <a:t>is</a:t>
            </a:r>
            <a:r>
              <a:rPr sz="1125" spc="83" dirty="0">
                <a:latin typeface="Verdana"/>
                <a:cs typeface="Verdana"/>
              </a:rPr>
              <a:t> </a:t>
            </a:r>
            <a:r>
              <a:rPr sz="1125" dirty="0">
                <a:latin typeface="Verdana"/>
                <a:cs typeface="Verdana"/>
              </a:rPr>
              <a:t>one</a:t>
            </a:r>
            <a:r>
              <a:rPr sz="1125" spc="79" dirty="0">
                <a:latin typeface="Verdana"/>
                <a:cs typeface="Verdana"/>
              </a:rPr>
              <a:t> </a:t>
            </a:r>
            <a:r>
              <a:rPr sz="1125" spc="4" dirty="0">
                <a:latin typeface="Verdana"/>
                <a:cs typeface="Verdana"/>
              </a:rPr>
              <a:t>of</a:t>
            </a:r>
            <a:r>
              <a:rPr sz="1125" spc="86" dirty="0">
                <a:latin typeface="Verdana"/>
                <a:cs typeface="Verdana"/>
              </a:rPr>
              <a:t> </a:t>
            </a:r>
            <a:r>
              <a:rPr sz="1125" spc="-4" dirty="0">
                <a:latin typeface="Verdana"/>
                <a:cs typeface="Verdana"/>
              </a:rPr>
              <a:t>many</a:t>
            </a:r>
            <a:r>
              <a:rPr sz="1125" spc="86" dirty="0">
                <a:latin typeface="Verdana"/>
                <a:cs typeface="Verdana"/>
              </a:rPr>
              <a:t> </a:t>
            </a:r>
            <a:r>
              <a:rPr sz="1125" spc="-4" dirty="0">
                <a:latin typeface="Verdana"/>
                <a:cs typeface="Verdana"/>
              </a:rPr>
              <a:t>different</a:t>
            </a:r>
            <a:r>
              <a:rPr sz="1125" spc="79" dirty="0">
                <a:latin typeface="Verdana"/>
                <a:cs typeface="Verdana"/>
              </a:rPr>
              <a:t> </a:t>
            </a:r>
            <a:r>
              <a:rPr sz="1125" dirty="0">
                <a:latin typeface="Verdana"/>
                <a:cs typeface="Verdana"/>
              </a:rPr>
              <a:t>forms </a:t>
            </a:r>
            <a:r>
              <a:rPr sz="1125" spc="-386" dirty="0">
                <a:latin typeface="Verdana"/>
                <a:cs typeface="Verdana"/>
              </a:rPr>
              <a:t> </a:t>
            </a:r>
            <a:r>
              <a:rPr sz="1125" dirty="0">
                <a:latin typeface="Verdana"/>
                <a:cs typeface="Verdana"/>
              </a:rPr>
              <a:t>of</a:t>
            </a:r>
            <a:r>
              <a:rPr sz="1125" spc="184" dirty="0">
                <a:latin typeface="Verdana"/>
                <a:cs typeface="Verdana"/>
              </a:rPr>
              <a:t> </a:t>
            </a:r>
            <a:r>
              <a:rPr sz="1125" spc="-4" dirty="0">
                <a:latin typeface="Verdana"/>
                <a:cs typeface="Verdana"/>
              </a:rPr>
              <a:t>machine</a:t>
            </a:r>
            <a:r>
              <a:rPr sz="1125" spc="188" dirty="0">
                <a:latin typeface="Verdana"/>
                <a:cs typeface="Verdana"/>
              </a:rPr>
              <a:t> </a:t>
            </a:r>
            <a:r>
              <a:rPr sz="1125" spc="-4" dirty="0">
                <a:latin typeface="Verdana"/>
                <a:cs typeface="Verdana"/>
              </a:rPr>
              <a:t>learning.</a:t>
            </a:r>
            <a:r>
              <a:rPr sz="1125" spc="184" dirty="0">
                <a:latin typeface="Verdana"/>
                <a:cs typeface="Verdana"/>
              </a:rPr>
              <a:t> </a:t>
            </a:r>
            <a:r>
              <a:rPr sz="1125" spc="-4" dirty="0">
                <a:latin typeface="Verdana"/>
                <a:cs typeface="Verdana"/>
              </a:rPr>
              <a:t>This</a:t>
            </a:r>
            <a:r>
              <a:rPr sz="1125" spc="184" dirty="0">
                <a:latin typeface="Verdana"/>
                <a:cs typeface="Verdana"/>
              </a:rPr>
              <a:t> </a:t>
            </a:r>
            <a:r>
              <a:rPr sz="1125" spc="-4" dirty="0">
                <a:latin typeface="Verdana"/>
                <a:cs typeface="Verdana"/>
              </a:rPr>
              <a:t>technique</a:t>
            </a:r>
            <a:r>
              <a:rPr sz="1125" spc="184" dirty="0">
                <a:latin typeface="Verdana"/>
                <a:cs typeface="Verdana"/>
              </a:rPr>
              <a:t> </a:t>
            </a:r>
            <a:r>
              <a:rPr sz="1125" spc="-4" dirty="0">
                <a:latin typeface="Verdana"/>
                <a:cs typeface="Verdana"/>
              </a:rPr>
              <a:t>offers</a:t>
            </a:r>
            <a:r>
              <a:rPr sz="1125" spc="184" dirty="0">
                <a:latin typeface="Verdana"/>
                <a:cs typeface="Verdana"/>
              </a:rPr>
              <a:t> </a:t>
            </a:r>
            <a:r>
              <a:rPr sz="1125" spc="-8" dirty="0">
                <a:latin typeface="Verdana"/>
                <a:cs typeface="Verdana"/>
              </a:rPr>
              <a:t>desirable</a:t>
            </a:r>
            <a:r>
              <a:rPr sz="1125" spc="188" dirty="0">
                <a:latin typeface="Verdana"/>
                <a:cs typeface="Verdana"/>
              </a:rPr>
              <a:t> </a:t>
            </a:r>
            <a:r>
              <a:rPr sz="1125" spc="-4" dirty="0">
                <a:latin typeface="Verdana"/>
                <a:cs typeface="Verdana"/>
              </a:rPr>
              <a:t>features</a:t>
            </a:r>
            <a:r>
              <a:rPr sz="1125" spc="191" dirty="0">
                <a:latin typeface="Verdana"/>
                <a:cs typeface="Verdana"/>
              </a:rPr>
              <a:t> </a:t>
            </a:r>
            <a:r>
              <a:rPr sz="1125" spc="-4" dirty="0">
                <a:latin typeface="Verdana"/>
                <a:cs typeface="Verdana"/>
              </a:rPr>
              <a:t>such</a:t>
            </a:r>
            <a:r>
              <a:rPr sz="1125" spc="184" dirty="0">
                <a:latin typeface="Verdana"/>
                <a:cs typeface="Verdana"/>
              </a:rPr>
              <a:t> </a:t>
            </a:r>
            <a:r>
              <a:rPr sz="1125" spc="4" dirty="0">
                <a:latin typeface="Verdana"/>
                <a:cs typeface="Verdana"/>
              </a:rPr>
              <a:t>as</a:t>
            </a:r>
            <a:r>
              <a:rPr sz="1125" spc="180" dirty="0">
                <a:latin typeface="Verdana"/>
                <a:cs typeface="Verdana"/>
              </a:rPr>
              <a:t> </a:t>
            </a:r>
            <a:r>
              <a:rPr sz="1125" spc="-4" dirty="0">
                <a:latin typeface="Verdana"/>
                <a:cs typeface="Verdana"/>
              </a:rPr>
              <a:t>an</a:t>
            </a:r>
            <a:r>
              <a:rPr sz="1125" spc="184" dirty="0">
                <a:latin typeface="Verdana"/>
                <a:cs typeface="Verdana"/>
              </a:rPr>
              <a:t> </a:t>
            </a:r>
            <a:r>
              <a:rPr sz="1125" spc="-4" dirty="0">
                <a:latin typeface="Verdana"/>
                <a:cs typeface="Verdana"/>
              </a:rPr>
              <a:t>ability</a:t>
            </a:r>
            <a:r>
              <a:rPr sz="1125" spc="172" dirty="0">
                <a:latin typeface="Verdana"/>
                <a:cs typeface="Verdana"/>
              </a:rPr>
              <a:t> </a:t>
            </a:r>
            <a:r>
              <a:rPr sz="1125" spc="-4" dirty="0">
                <a:latin typeface="Verdana"/>
                <a:cs typeface="Verdana"/>
              </a:rPr>
              <a:t>to</a:t>
            </a:r>
            <a:r>
              <a:rPr sz="1125" spc="188" dirty="0">
                <a:latin typeface="Verdana"/>
                <a:cs typeface="Verdana"/>
              </a:rPr>
              <a:t> </a:t>
            </a:r>
            <a:r>
              <a:rPr sz="1125" spc="-4" dirty="0">
                <a:latin typeface="Verdana"/>
                <a:cs typeface="Verdana"/>
              </a:rPr>
              <a:t>detect</a:t>
            </a:r>
            <a:r>
              <a:rPr sz="1125" spc="180" dirty="0">
                <a:latin typeface="Verdana"/>
                <a:cs typeface="Verdana"/>
              </a:rPr>
              <a:t> </a:t>
            </a:r>
            <a:r>
              <a:rPr sz="1125" spc="-8" dirty="0">
                <a:latin typeface="Verdana"/>
                <a:cs typeface="Verdana"/>
              </a:rPr>
              <a:t>relatively </a:t>
            </a:r>
            <a:r>
              <a:rPr sz="1125" spc="-386" dirty="0">
                <a:latin typeface="Verdana"/>
                <a:cs typeface="Verdana"/>
              </a:rPr>
              <a:t> </a:t>
            </a:r>
            <a:r>
              <a:rPr sz="1125" spc="-8" dirty="0">
                <a:latin typeface="Verdana"/>
                <a:cs typeface="Verdana"/>
              </a:rPr>
              <a:t>rare</a:t>
            </a:r>
            <a:r>
              <a:rPr sz="1125" spc="-4" dirty="0">
                <a:latin typeface="Verdana"/>
                <a:cs typeface="Verdana"/>
              </a:rPr>
              <a:t> but</a:t>
            </a:r>
            <a:r>
              <a:rPr sz="1125" dirty="0">
                <a:latin typeface="Verdana"/>
                <a:cs typeface="Verdana"/>
              </a:rPr>
              <a:t> </a:t>
            </a:r>
            <a:r>
              <a:rPr sz="1125" spc="-4" dirty="0">
                <a:latin typeface="Verdana"/>
                <a:cs typeface="Verdana"/>
              </a:rPr>
              <a:t>dangerous</a:t>
            </a:r>
            <a:r>
              <a:rPr sz="1125" dirty="0">
                <a:latin typeface="Verdana"/>
                <a:cs typeface="Verdana"/>
              </a:rPr>
              <a:t> </a:t>
            </a:r>
            <a:r>
              <a:rPr sz="1125" spc="-4" dirty="0">
                <a:latin typeface="Verdana"/>
                <a:cs typeface="Verdana"/>
              </a:rPr>
              <a:t>outcomes,</a:t>
            </a:r>
            <a:r>
              <a:rPr sz="1125" dirty="0">
                <a:latin typeface="Verdana"/>
                <a:cs typeface="Verdana"/>
              </a:rPr>
              <a:t> </a:t>
            </a:r>
            <a:r>
              <a:rPr sz="1125" spc="-4" dirty="0">
                <a:latin typeface="Verdana"/>
                <a:cs typeface="Verdana"/>
              </a:rPr>
              <a:t>to</a:t>
            </a:r>
            <a:r>
              <a:rPr sz="1125" dirty="0">
                <a:latin typeface="Verdana"/>
                <a:cs typeface="Verdana"/>
              </a:rPr>
              <a:t> model</a:t>
            </a:r>
            <a:r>
              <a:rPr sz="1125" spc="4" dirty="0">
                <a:latin typeface="Verdana"/>
                <a:cs typeface="Verdana"/>
              </a:rPr>
              <a:t> </a:t>
            </a:r>
            <a:r>
              <a:rPr sz="1125" spc="-4" dirty="0">
                <a:latin typeface="Verdana"/>
                <a:cs typeface="Verdana"/>
              </a:rPr>
              <a:t>relationships</a:t>
            </a:r>
            <a:r>
              <a:rPr sz="1125" dirty="0">
                <a:latin typeface="Verdana"/>
                <a:cs typeface="Verdana"/>
              </a:rPr>
              <a:t> </a:t>
            </a:r>
            <a:r>
              <a:rPr sz="1125" spc="-8" dirty="0">
                <a:latin typeface="Verdana"/>
                <a:cs typeface="Verdana"/>
              </a:rPr>
              <a:t>in</a:t>
            </a:r>
            <a:r>
              <a:rPr sz="1125" spc="-4" dirty="0">
                <a:latin typeface="Verdana"/>
                <a:cs typeface="Verdana"/>
              </a:rPr>
              <a:t> non-linear</a:t>
            </a:r>
            <a:r>
              <a:rPr sz="1125" dirty="0">
                <a:latin typeface="Verdana"/>
                <a:cs typeface="Verdana"/>
              </a:rPr>
              <a:t> </a:t>
            </a:r>
            <a:r>
              <a:rPr sz="1125" spc="-4" dirty="0">
                <a:latin typeface="Verdana"/>
                <a:cs typeface="Verdana"/>
              </a:rPr>
              <a:t>ways,</a:t>
            </a:r>
            <a:r>
              <a:rPr sz="1125" dirty="0">
                <a:latin typeface="Verdana"/>
                <a:cs typeface="Verdana"/>
              </a:rPr>
              <a:t> </a:t>
            </a:r>
            <a:r>
              <a:rPr sz="1125" spc="-4" dirty="0">
                <a:latin typeface="Verdana"/>
                <a:cs typeface="Verdana"/>
              </a:rPr>
              <a:t>and</a:t>
            </a:r>
            <a:r>
              <a:rPr sz="1125" dirty="0">
                <a:latin typeface="Verdana"/>
                <a:cs typeface="Verdana"/>
              </a:rPr>
              <a:t> </a:t>
            </a:r>
            <a:r>
              <a:rPr sz="1125" spc="-4" dirty="0">
                <a:latin typeface="Verdana"/>
                <a:cs typeface="Verdana"/>
              </a:rPr>
              <a:t>to</a:t>
            </a:r>
            <a:r>
              <a:rPr sz="1125" dirty="0">
                <a:latin typeface="Verdana"/>
                <a:cs typeface="Verdana"/>
              </a:rPr>
              <a:t> </a:t>
            </a:r>
            <a:r>
              <a:rPr sz="1125" spc="-4" dirty="0">
                <a:latin typeface="Verdana"/>
                <a:cs typeface="Verdana"/>
              </a:rPr>
              <a:t>balance</a:t>
            </a:r>
            <a:r>
              <a:rPr sz="1125" spc="386" dirty="0">
                <a:latin typeface="Verdana"/>
                <a:cs typeface="Verdana"/>
              </a:rPr>
              <a:t> </a:t>
            </a:r>
            <a:r>
              <a:rPr sz="1125" spc="-4" dirty="0">
                <a:latin typeface="Verdana"/>
                <a:cs typeface="Verdana"/>
              </a:rPr>
              <a:t>the </a:t>
            </a:r>
            <a:r>
              <a:rPr sz="1125" dirty="0">
                <a:latin typeface="Verdana"/>
                <a:cs typeface="Verdana"/>
              </a:rPr>
              <a:t> </a:t>
            </a:r>
            <a:r>
              <a:rPr sz="1125" spc="-8" dirty="0">
                <a:latin typeface="Verdana"/>
                <a:cs typeface="Verdana"/>
              </a:rPr>
              <a:t>differential</a:t>
            </a:r>
            <a:r>
              <a:rPr sz="1125" spc="15" dirty="0">
                <a:latin typeface="Verdana"/>
                <a:cs typeface="Verdana"/>
              </a:rPr>
              <a:t> </a:t>
            </a:r>
            <a:r>
              <a:rPr sz="1125" spc="-4" dirty="0">
                <a:latin typeface="Verdana"/>
                <a:cs typeface="Verdana"/>
              </a:rPr>
              <a:t>costs</a:t>
            </a:r>
            <a:r>
              <a:rPr sz="1125" spc="8" dirty="0">
                <a:latin typeface="Verdana"/>
                <a:cs typeface="Verdana"/>
              </a:rPr>
              <a:t> </a:t>
            </a:r>
            <a:r>
              <a:rPr sz="1125" dirty="0">
                <a:latin typeface="Verdana"/>
                <a:cs typeface="Verdana"/>
              </a:rPr>
              <a:t>of </a:t>
            </a:r>
            <a:r>
              <a:rPr sz="1125" spc="-4" dirty="0">
                <a:latin typeface="Verdana"/>
                <a:cs typeface="Verdana"/>
              </a:rPr>
              <a:t>different</a:t>
            </a:r>
            <a:r>
              <a:rPr sz="1125" spc="4" dirty="0">
                <a:latin typeface="Verdana"/>
                <a:cs typeface="Verdana"/>
              </a:rPr>
              <a:t> </a:t>
            </a:r>
            <a:r>
              <a:rPr sz="1125" spc="-4" dirty="0">
                <a:latin typeface="Verdana"/>
                <a:cs typeface="Verdana"/>
              </a:rPr>
              <a:t>kinds</a:t>
            </a:r>
            <a:r>
              <a:rPr sz="1125" spc="11" dirty="0">
                <a:latin typeface="Verdana"/>
                <a:cs typeface="Verdana"/>
              </a:rPr>
              <a:t> </a:t>
            </a:r>
            <a:r>
              <a:rPr sz="1125" dirty="0">
                <a:latin typeface="Verdana"/>
                <a:cs typeface="Verdana"/>
              </a:rPr>
              <a:t>of</a:t>
            </a:r>
            <a:r>
              <a:rPr sz="1125" spc="-11" dirty="0">
                <a:latin typeface="Verdana"/>
                <a:cs typeface="Verdana"/>
              </a:rPr>
              <a:t> </a:t>
            </a:r>
            <a:r>
              <a:rPr sz="1125" spc="-4" dirty="0">
                <a:latin typeface="Verdana"/>
                <a:cs typeface="Verdana"/>
              </a:rPr>
              <a:t>errors.</a:t>
            </a:r>
            <a:endParaRPr sz="1125" dirty="0">
              <a:latin typeface="Verdana"/>
              <a:cs typeface="Verdana"/>
            </a:endParaRPr>
          </a:p>
          <a:p>
            <a:pPr>
              <a:spcBef>
                <a:spcPts val="23"/>
              </a:spcBef>
              <a:buFont typeface="Arial MT"/>
              <a:buChar char="•"/>
            </a:pPr>
            <a:endParaRPr sz="1463" dirty="0">
              <a:latin typeface="Verdana"/>
              <a:cs typeface="Verdana"/>
            </a:endParaRPr>
          </a:p>
          <a:p>
            <a:pPr marL="180975" marR="4286" indent="-171926" algn="just">
              <a:lnSpc>
                <a:spcPct val="130000"/>
              </a:lnSpc>
              <a:buFont typeface="Arial MT"/>
              <a:buChar char="•"/>
              <a:tabLst>
                <a:tab pos="181451" algn="l"/>
              </a:tabLst>
            </a:pPr>
            <a:r>
              <a:rPr sz="1125" spc="-4" dirty="0">
                <a:latin typeface="Verdana"/>
                <a:cs typeface="Verdana"/>
              </a:rPr>
              <a:t>It </a:t>
            </a:r>
            <a:r>
              <a:rPr sz="1125" dirty="0">
                <a:latin typeface="Verdana"/>
                <a:cs typeface="Verdana"/>
              </a:rPr>
              <a:t>uses </a:t>
            </a:r>
            <a:r>
              <a:rPr sz="1125" spc="-4" dirty="0">
                <a:latin typeface="Verdana"/>
                <a:cs typeface="Verdana"/>
              </a:rPr>
              <a:t>34 different predictors to </a:t>
            </a:r>
            <a:r>
              <a:rPr sz="1125" spc="-8" dirty="0">
                <a:latin typeface="Verdana"/>
                <a:cs typeface="Verdana"/>
              </a:rPr>
              <a:t>arrive </a:t>
            </a:r>
            <a:r>
              <a:rPr sz="1125" spc="-4" dirty="0">
                <a:latin typeface="Verdana"/>
                <a:cs typeface="Verdana"/>
              </a:rPr>
              <a:t>at </a:t>
            </a:r>
            <a:r>
              <a:rPr sz="1125" dirty="0">
                <a:latin typeface="Verdana"/>
                <a:cs typeface="Verdana"/>
              </a:rPr>
              <a:t>a </a:t>
            </a:r>
            <a:r>
              <a:rPr sz="1125" spc="-4" dirty="0">
                <a:latin typeface="Verdana"/>
                <a:cs typeface="Verdana"/>
              </a:rPr>
              <a:t>forecast, </a:t>
            </a:r>
            <a:r>
              <a:rPr sz="1125" dirty="0">
                <a:latin typeface="Verdana"/>
                <a:cs typeface="Verdana"/>
              </a:rPr>
              <a:t>most </a:t>
            </a:r>
            <a:r>
              <a:rPr sz="1125" spc="4" dirty="0">
                <a:latin typeface="Verdana"/>
                <a:cs typeface="Verdana"/>
              </a:rPr>
              <a:t>of </a:t>
            </a:r>
            <a:r>
              <a:rPr sz="1125" spc="-4" dirty="0">
                <a:latin typeface="Verdana"/>
                <a:cs typeface="Verdana"/>
              </a:rPr>
              <a:t>which </a:t>
            </a:r>
            <a:r>
              <a:rPr sz="1125" dirty="0">
                <a:latin typeface="Verdana"/>
                <a:cs typeface="Verdana"/>
              </a:rPr>
              <a:t>focus </a:t>
            </a:r>
            <a:r>
              <a:rPr sz="1125" spc="-4" dirty="0">
                <a:latin typeface="Verdana"/>
                <a:cs typeface="Verdana"/>
              </a:rPr>
              <a:t>upon the prior </a:t>
            </a:r>
            <a:r>
              <a:rPr sz="1125" spc="-8" dirty="0">
                <a:latin typeface="Verdana"/>
                <a:cs typeface="Verdana"/>
              </a:rPr>
              <a:t>offender’s </a:t>
            </a:r>
            <a:r>
              <a:rPr sz="1125" spc="-4" dirty="0">
                <a:latin typeface="Verdana"/>
                <a:cs typeface="Verdana"/>
              </a:rPr>
              <a:t> history </a:t>
            </a:r>
            <a:r>
              <a:rPr sz="1125" dirty="0">
                <a:latin typeface="Verdana"/>
                <a:cs typeface="Verdana"/>
              </a:rPr>
              <a:t>of </a:t>
            </a:r>
            <a:r>
              <a:rPr sz="1125" spc="-4" dirty="0">
                <a:latin typeface="Verdana"/>
                <a:cs typeface="Verdana"/>
              </a:rPr>
              <a:t>criminal </a:t>
            </a:r>
            <a:r>
              <a:rPr sz="1125" spc="-19" dirty="0">
                <a:latin typeface="Verdana"/>
                <a:cs typeface="Verdana"/>
              </a:rPr>
              <a:t>behaviour. </a:t>
            </a:r>
            <a:r>
              <a:rPr sz="1125" spc="-4" dirty="0">
                <a:latin typeface="Verdana"/>
                <a:cs typeface="Verdana"/>
              </a:rPr>
              <a:t>The random forest </a:t>
            </a:r>
            <a:r>
              <a:rPr sz="1125" spc="-8" dirty="0">
                <a:latin typeface="Verdana"/>
                <a:cs typeface="Verdana"/>
              </a:rPr>
              <a:t>is </a:t>
            </a:r>
            <a:r>
              <a:rPr sz="1125" spc="-4" dirty="0">
                <a:latin typeface="Verdana"/>
                <a:cs typeface="Verdana"/>
              </a:rPr>
              <a:t>constructed from </a:t>
            </a:r>
            <a:r>
              <a:rPr sz="1125" spc="-8" dirty="0">
                <a:latin typeface="Verdana"/>
                <a:cs typeface="Verdana"/>
              </a:rPr>
              <a:t>509 separate </a:t>
            </a:r>
            <a:r>
              <a:rPr sz="1125" spc="-4" dirty="0">
                <a:latin typeface="Verdana"/>
                <a:cs typeface="Verdana"/>
              </a:rPr>
              <a:t>classification </a:t>
            </a:r>
            <a:r>
              <a:rPr sz="1125" dirty="0">
                <a:latin typeface="Verdana"/>
                <a:cs typeface="Verdana"/>
              </a:rPr>
              <a:t>and </a:t>
            </a:r>
            <a:r>
              <a:rPr sz="1125" spc="4" dirty="0">
                <a:latin typeface="Verdana"/>
                <a:cs typeface="Verdana"/>
              </a:rPr>
              <a:t> </a:t>
            </a:r>
            <a:r>
              <a:rPr sz="1125" spc="-4" dirty="0">
                <a:latin typeface="Verdana"/>
                <a:cs typeface="Verdana"/>
              </a:rPr>
              <a:t>regression decision </a:t>
            </a:r>
            <a:r>
              <a:rPr sz="1125" spc="-8" dirty="0">
                <a:latin typeface="Verdana"/>
                <a:cs typeface="Verdana"/>
              </a:rPr>
              <a:t>trees </a:t>
            </a:r>
            <a:r>
              <a:rPr sz="1125" spc="-11" dirty="0">
                <a:latin typeface="Verdana"/>
                <a:cs typeface="Verdana"/>
              </a:rPr>
              <a:t>(CART), </a:t>
            </a:r>
            <a:r>
              <a:rPr sz="1125" spc="-4" dirty="0">
                <a:latin typeface="Verdana"/>
                <a:cs typeface="Verdana"/>
              </a:rPr>
              <a:t>which are then combined into the </a:t>
            </a:r>
            <a:r>
              <a:rPr sz="1125" dirty="0">
                <a:latin typeface="Verdana"/>
                <a:cs typeface="Verdana"/>
              </a:rPr>
              <a:t>full </a:t>
            </a:r>
            <a:r>
              <a:rPr sz="1125" spc="-4" dirty="0">
                <a:latin typeface="Verdana"/>
                <a:cs typeface="Verdana"/>
              </a:rPr>
              <a:t>forecasting model. </a:t>
            </a:r>
            <a:r>
              <a:rPr sz="1125" spc="-11" dirty="0">
                <a:latin typeface="Verdana"/>
                <a:cs typeface="Verdana"/>
              </a:rPr>
              <a:t>Essentially, </a:t>
            </a:r>
            <a:r>
              <a:rPr sz="1125" spc="-8" dirty="0">
                <a:latin typeface="Verdana"/>
                <a:cs typeface="Verdana"/>
              </a:rPr>
              <a:t> </a:t>
            </a:r>
            <a:r>
              <a:rPr sz="1125" spc="-4" dirty="0">
                <a:latin typeface="Verdana"/>
                <a:cs typeface="Verdana"/>
              </a:rPr>
              <a:t>each</a:t>
            </a:r>
            <a:r>
              <a:rPr sz="1125" spc="94" dirty="0">
                <a:latin typeface="Verdana"/>
                <a:cs typeface="Verdana"/>
              </a:rPr>
              <a:t> </a:t>
            </a:r>
            <a:r>
              <a:rPr sz="1125" spc="-8" dirty="0">
                <a:latin typeface="Verdana"/>
                <a:cs typeface="Verdana"/>
              </a:rPr>
              <a:t>tree</a:t>
            </a:r>
            <a:r>
              <a:rPr sz="1125" spc="105" dirty="0">
                <a:latin typeface="Verdana"/>
                <a:cs typeface="Verdana"/>
              </a:rPr>
              <a:t> </a:t>
            </a:r>
            <a:r>
              <a:rPr sz="1125" spc="-4" dirty="0">
                <a:latin typeface="Verdana"/>
                <a:cs typeface="Verdana"/>
              </a:rPr>
              <a:t>is</a:t>
            </a:r>
            <a:r>
              <a:rPr sz="1125" spc="98" dirty="0">
                <a:latin typeface="Verdana"/>
                <a:cs typeface="Verdana"/>
              </a:rPr>
              <a:t> </a:t>
            </a:r>
            <a:r>
              <a:rPr sz="1125" dirty="0">
                <a:latin typeface="Verdana"/>
                <a:cs typeface="Verdana"/>
              </a:rPr>
              <a:t>a</a:t>
            </a:r>
            <a:r>
              <a:rPr sz="1125" spc="109" dirty="0">
                <a:latin typeface="Verdana"/>
                <a:cs typeface="Verdana"/>
              </a:rPr>
              <a:t> </a:t>
            </a:r>
            <a:r>
              <a:rPr sz="1125" dirty="0">
                <a:latin typeface="Verdana"/>
                <a:cs typeface="Verdana"/>
              </a:rPr>
              <a:t>model</a:t>
            </a:r>
            <a:r>
              <a:rPr sz="1125" spc="94" dirty="0">
                <a:latin typeface="Verdana"/>
                <a:cs typeface="Verdana"/>
              </a:rPr>
              <a:t> </a:t>
            </a:r>
            <a:r>
              <a:rPr sz="1125" spc="-4" dirty="0">
                <a:latin typeface="Verdana"/>
                <a:cs typeface="Verdana"/>
              </a:rPr>
              <a:t>in</a:t>
            </a:r>
            <a:r>
              <a:rPr sz="1125" spc="101" dirty="0">
                <a:latin typeface="Verdana"/>
                <a:cs typeface="Verdana"/>
              </a:rPr>
              <a:t> </a:t>
            </a:r>
            <a:r>
              <a:rPr sz="1125" dirty="0">
                <a:latin typeface="Verdana"/>
                <a:cs typeface="Verdana"/>
              </a:rPr>
              <a:t>and</a:t>
            </a:r>
            <a:r>
              <a:rPr sz="1125" spc="105" dirty="0">
                <a:latin typeface="Verdana"/>
                <a:cs typeface="Verdana"/>
              </a:rPr>
              <a:t> </a:t>
            </a:r>
            <a:r>
              <a:rPr sz="1125" dirty="0">
                <a:latin typeface="Verdana"/>
                <a:cs typeface="Verdana"/>
              </a:rPr>
              <a:t>of</a:t>
            </a:r>
            <a:r>
              <a:rPr sz="1125" spc="101" dirty="0">
                <a:latin typeface="Verdana"/>
                <a:cs typeface="Verdana"/>
              </a:rPr>
              <a:t> </a:t>
            </a:r>
            <a:r>
              <a:rPr sz="1125" spc="-15" dirty="0">
                <a:latin typeface="Verdana"/>
                <a:cs typeface="Verdana"/>
              </a:rPr>
              <a:t>itself,</a:t>
            </a:r>
            <a:r>
              <a:rPr sz="1125" spc="98" dirty="0">
                <a:latin typeface="Verdana"/>
                <a:cs typeface="Verdana"/>
              </a:rPr>
              <a:t> </a:t>
            </a:r>
            <a:r>
              <a:rPr sz="1125" dirty="0">
                <a:latin typeface="Verdana"/>
                <a:cs typeface="Verdana"/>
              </a:rPr>
              <a:t>and</a:t>
            </a:r>
            <a:r>
              <a:rPr sz="1125" spc="105" dirty="0">
                <a:latin typeface="Verdana"/>
                <a:cs typeface="Verdana"/>
              </a:rPr>
              <a:t> </a:t>
            </a:r>
            <a:r>
              <a:rPr sz="1125" spc="-4" dirty="0">
                <a:latin typeface="Verdana"/>
                <a:cs typeface="Verdana"/>
              </a:rPr>
              <a:t>produces</a:t>
            </a:r>
            <a:r>
              <a:rPr sz="1125" spc="109" dirty="0">
                <a:latin typeface="Verdana"/>
                <a:cs typeface="Verdana"/>
              </a:rPr>
              <a:t> </a:t>
            </a:r>
            <a:r>
              <a:rPr sz="1125" dirty="0">
                <a:latin typeface="Verdana"/>
                <a:cs typeface="Verdana"/>
              </a:rPr>
              <a:t>a</a:t>
            </a:r>
            <a:r>
              <a:rPr sz="1125" spc="101" dirty="0">
                <a:latin typeface="Verdana"/>
                <a:cs typeface="Verdana"/>
              </a:rPr>
              <a:t> </a:t>
            </a:r>
            <a:r>
              <a:rPr sz="1125" spc="-4" dirty="0">
                <a:latin typeface="Verdana"/>
                <a:cs typeface="Verdana"/>
              </a:rPr>
              <a:t>forecast</a:t>
            </a:r>
            <a:r>
              <a:rPr sz="1125" spc="105" dirty="0">
                <a:latin typeface="Verdana"/>
                <a:cs typeface="Verdana"/>
              </a:rPr>
              <a:t> </a:t>
            </a:r>
            <a:r>
              <a:rPr sz="1125" spc="-4" dirty="0">
                <a:latin typeface="Verdana"/>
                <a:cs typeface="Verdana"/>
              </a:rPr>
              <a:t>which</a:t>
            </a:r>
            <a:r>
              <a:rPr sz="1125" spc="113" dirty="0">
                <a:latin typeface="Verdana"/>
                <a:cs typeface="Verdana"/>
              </a:rPr>
              <a:t> </a:t>
            </a:r>
            <a:r>
              <a:rPr sz="1125" spc="-4" dirty="0">
                <a:latin typeface="Verdana"/>
                <a:cs typeface="Verdana"/>
              </a:rPr>
              <a:t>is</a:t>
            </a:r>
            <a:r>
              <a:rPr sz="1125" spc="98" dirty="0">
                <a:latin typeface="Verdana"/>
                <a:cs typeface="Verdana"/>
              </a:rPr>
              <a:t> </a:t>
            </a:r>
            <a:r>
              <a:rPr sz="1125" spc="-4" dirty="0">
                <a:latin typeface="Verdana"/>
                <a:cs typeface="Verdana"/>
              </a:rPr>
              <a:t>then</a:t>
            </a:r>
            <a:r>
              <a:rPr sz="1125" spc="109" dirty="0">
                <a:latin typeface="Verdana"/>
                <a:cs typeface="Verdana"/>
              </a:rPr>
              <a:t> </a:t>
            </a:r>
            <a:r>
              <a:rPr sz="1125" spc="-4" dirty="0">
                <a:latin typeface="Verdana"/>
                <a:cs typeface="Verdana"/>
              </a:rPr>
              <a:t>used</a:t>
            </a:r>
            <a:r>
              <a:rPr sz="1125" spc="101" dirty="0">
                <a:latin typeface="Verdana"/>
                <a:cs typeface="Verdana"/>
              </a:rPr>
              <a:t> </a:t>
            </a:r>
            <a:r>
              <a:rPr sz="1125" spc="4" dirty="0">
                <a:latin typeface="Verdana"/>
                <a:cs typeface="Verdana"/>
              </a:rPr>
              <a:t>as</a:t>
            </a:r>
            <a:r>
              <a:rPr sz="1125" spc="101" dirty="0">
                <a:latin typeface="Verdana"/>
                <a:cs typeface="Verdana"/>
              </a:rPr>
              <a:t> </a:t>
            </a:r>
            <a:r>
              <a:rPr sz="1125" dirty="0">
                <a:latin typeface="Verdana"/>
                <a:cs typeface="Verdana"/>
              </a:rPr>
              <a:t>one</a:t>
            </a:r>
            <a:r>
              <a:rPr sz="1125" spc="94" dirty="0">
                <a:latin typeface="Verdana"/>
                <a:cs typeface="Verdana"/>
              </a:rPr>
              <a:t> </a:t>
            </a:r>
            <a:r>
              <a:rPr sz="1125" spc="-4" dirty="0">
                <a:latin typeface="Verdana"/>
                <a:cs typeface="Verdana"/>
              </a:rPr>
              <a:t>vote</a:t>
            </a:r>
            <a:r>
              <a:rPr sz="1125" spc="98" dirty="0">
                <a:latin typeface="Verdana"/>
                <a:cs typeface="Verdana"/>
              </a:rPr>
              <a:t> </a:t>
            </a:r>
            <a:r>
              <a:rPr sz="1125" dirty="0">
                <a:latin typeface="Verdana"/>
                <a:cs typeface="Verdana"/>
              </a:rPr>
              <a:t>out</a:t>
            </a:r>
            <a:r>
              <a:rPr sz="1125" spc="94" dirty="0">
                <a:latin typeface="Verdana"/>
                <a:cs typeface="Verdana"/>
              </a:rPr>
              <a:t> </a:t>
            </a:r>
            <a:r>
              <a:rPr sz="1125" dirty="0">
                <a:latin typeface="Verdana"/>
                <a:cs typeface="Verdana"/>
              </a:rPr>
              <a:t>of</a:t>
            </a:r>
          </a:p>
          <a:p>
            <a:pPr marL="180975" algn="just">
              <a:spcBef>
                <a:spcPts val="405"/>
              </a:spcBef>
            </a:pPr>
            <a:r>
              <a:rPr sz="1125" spc="-8" dirty="0">
                <a:latin typeface="Verdana"/>
                <a:cs typeface="Verdana"/>
              </a:rPr>
              <a:t>509</a:t>
            </a:r>
            <a:r>
              <a:rPr sz="1125" spc="255" dirty="0">
                <a:latin typeface="Verdana"/>
                <a:cs typeface="Verdana"/>
              </a:rPr>
              <a:t> </a:t>
            </a:r>
            <a:r>
              <a:rPr sz="1125" spc="-4" dirty="0">
                <a:latin typeface="Verdana"/>
                <a:cs typeface="Verdana"/>
              </a:rPr>
              <a:t>total</a:t>
            </a:r>
            <a:r>
              <a:rPr sz="1125" spc="255" dirty="0">
                <a:latin typeface="Verdana"/>
                <a:cs typeface="Verdana"/>
              </a:rPr>
              <a:t> </a:t>
            </a:r>
            <a:r>
              <a:rPr sz="1125" spc="-4" dirty="0">
                <a:latin typeface="Verdana"/>
                <a:cs typeface="Verdana"/>
              </a:rPr>
              <a:t>votes.</a:t>
            </a:r>
            <a:r>
              <a:rPr sz="1125" spc="259" dirty="0">
                <a:latin typeface="Verdana"/>
                <a:cs typeface="Verdana"/>
              </a:rPr>
              <a:t> </a:t>
            </a:r>
            <a:r>
              <a:rPr sz="1125" spc="-4" dirty="0">
                <a:latin typeface="Verdana"/>
                <a:cs typeface="Verdana"/>
              </a:rPr>
              <a:t>The</a:t>
            </a:r>
            <a:r>
              <a:rPr sz="1125" spc="259" dirty="0">
                <a:latin typeface="Verdana"/>
                <a:cs typeface="Verdana"/>
              </a:rPr>
              <a:t> </a:t>
            </a:r>
            <a:r>
              <a:rPr sz="1125" spc="-4" dirty="0">
                <a:latin typeface="Verdana"/>
                <a:cs typeface="Verdana"/>
              </a:rPr>
              <a:t>votes</a:t>
            </a:r>
            <a:r>
              <a:rPr sz="1125" spc="263" dirty="0">
                <a:latin typeface="Verdana"/>
                <a:cs typeface="Verdana"/>
              </a:rPr>
              <a:t> </a:t>
            </a:r>
            <a:r>
              <a:rPr sz="1125" dirty="0">
                <a:latin typeface="Verdana"/>
                <a:cs typeface="Verdana"/>
              </a:rPr>
              <a:t>are</a:t>
            </a:r>
            <a:r>
              <a:rPr sz="1125" spc="263" dirty="0">
                <a:latin typeface="Verdana"/>
                <a:cs typeface="Verdana"/>
              </a:rPr>
              <a:t> </a:t>
            </a:r>
            <a:r>
              <a:rPr sz="1125" spc="-4" dirty="0">
                <a:latin typeface="Verdana"/>
                <a:cs typeface="Verdana"/>
              </a:rPr>
              <a:t>counted,</a:t>
            </a:r>
            <a:r>
              <a:rPr sz="1125" spc="263" dirty="0">
                <a:latin typeface="Verdana"/>
                <a:cs typeface="Verdana"/>
              </a:rPr>
              <a:t> </a:t>
            </a:r>
            <a:r>
              <a:rPr sz="1125" spc="-4" dirty="0">
                <a:latin typeface="Verdana"/>
                <a:cs typeface="Verdana"/>
              </a:rPr>
              <a:t>and</a:t>
            </a:r>
            <a:r>
              <a:rPr sz="1125" spc="274" dirty="0">
                <a:latin typeface="Verdana"/>
                <a:cs typeface="Verdana"/>
              </a:rPr>
              <a:t> </a:t>
            </a:r>
            <a:r>
              <a:rPr sz="1125" spc="-4" dirty="0">
                <a:latin typeface="Verdana"/>
                <a:cs typeface="Verdana"/>
              </a:rPr>
              <a:t>the</a:t>
            </a:r>
            <a:r>
              <a:rPr sz="1125" spc="263" dirty="0">
                <a:latin typeface="Verdana"/>
                <a:cs typeface="Verdana"/>
              </a:rPr>
              <a:t> </a:t>
            </a:r>
            <a:r>
              <a:rPr sz="1125" spc="-8" dirty="0">
                <a:latin typeface="Verdana"/>
                <a:cs typeface="Verdana"/>
              </a:rPr>
              <a:t>overall</a:t>
            </a:r>
            <a:r>
              <a:rPr sz="1125" spc="240" dirty="0">
                <a:latin typeface="Verdana"/>
                <a:cs typeface="Verdana"/>
              </a:rPr>
              <a:t> </a:t>
            </a:r>
            <a:r>
              <a:rPr sz="1125" spc="-4" dirty="0">
                <a:latin typeface="Verdana"/>
                <a:cs typeface="Verdana"/>
              </a:rPr>
              <a:t>forecast</a:t>
            </a:r>
            <a:r>
              <a:rPr sz="1125" spc="263" dirty="0">
                <a:latin typeface="Verdana"/>
                <a:cs typeface="Verdana"/>
              </a:rPr>
              <a:t> </a:t>
            </a:r>
            <a:r>
              <a:rPr sz="1125" spc="-4" dirty="0">
                <a:latin typeface="Verdana"/>
                <a:cs typeface="Verdana"/>
              </a:rPr>
              <a:t>for</a:t>
            </a:r>
            <a:r>
              <a:rPr sz="1125" spc="263" dirty="0">
                <a:latin typeface="Verdana"/>
                <a:cs typeface="Verdana"/>
              </a:rPr>
              <a:t> </a:t>
            </a:r>
            <a:r>
              <a:rPr sz="1125" spc="-4" dirty="0">
                <a:latin typeface="Verdana"/>
                <a:cs typeface="Verdana"/>
              </a:rPr>
              <a:t>the</a:t>
            </a:r>
            <a:r>
              <a:rPr sz="1125" spc="263" dirty="0">
                <a:latin typeface="Verdana"/>
                <a:cs typeface="Verdana"/>
              </a:rPr>
              <a:t> </a:t>
            </a:r>
            <a:r>
              <a:rPr sz="1125" dirty="0">
                <a:latin typeface="Verdana"/>
                <a:cs typeface="Verdana"/>
              </a:rPr>
              <a:t>full</a:t>
            </a:r>
            <a:r>
              <a:rPr sz="1125" spc="255" dirty="0">
                <a:latin typeface="Verdana"/>
                <a:cs typeface="Verdana"/>
              </a:rPr>
              <a:t> </a:t>
            </a:r>
            <a:r>
              <a:rPr sz="1125" dirty="0">
                <a:latin typeface="Verdana"/>
                <a:cs typeface="Verdana"/>
              </a:rPr>
              <a:t>model</a:t>
            </a:r>
            <a:r>
              <a:rPr sz="1125" spc="251" dirty="0">
                <a:latin typeface="Verdana"/>
                <a:cs typeface="Verdana"/>
              </a:rPr>
              <a:t> </a:t>
            </a:r>
            <a:r>
              <a:rPr sz="1125" dirty="0">
                <a:latin typeface="Verdana"/>
                <a:cs typeface="Verdana"/>
              </a:rPr>
              <a:t>becomes</a:t>
            </a:r>
            <a:r>
              <a:rPr sz="1125" spc="266" dirty="0">
                <a:latin typeface="Verdana"/>
                <a:cs typeface="Verdana"/>
              </a:rPr>
              <a:t> </a:t>
            </a:r>
            <a:r>
              <a:rPr sz="1125" spc="-4" dirty="0">
                <a:latin typeface="Verdana"/>
                <a:cs typeface="Verdana"/>
              </a:rPr>
              <a:t>the</a:t>
            </a:r>
            <a:endParaRPr sz="1125" dirty="0">
              <a:latin typeface="Verdana"/>
              <a:cs typeface="Verdana"/>
            </a:endParaRPr>
          </a:p>
          <a:p>
            <a:pPr marL="180975" algn="just">
              <a:spcBef>
                <a:spcPts val="409"/>
              </a:spcBef>
            </a:pPr>
            <a:r>
              <a:rPr sz="1125" spc="-4" dirty="0">
                <a:latin typeface="Verdana"/>
                <a:cs typeface="Verdana"/>
              </a:rPr>
              <a:t>outcome</a:t>
            </a:r>
            <a:r>
              <a:rPr sz="1125" spc="-11" dirty="0">
                <a:latin typeface="Verdana"/>
                <a:cs typeface="Verdana"/>
              </a:rPr>
              <a:t> </a:t>
            </a:r>
            <a:r>
              <a:rPr sz="1125" spc="-8" dirty="0">
                <a:latin typeface="Verdana"/>
                <a:cs typeface="Verdana"/>
              </a:rPr>
              <a:t>which</a:t>
            </a:r>
            <a:r>
              <a:rPr sz="1125" spc="19" dirty="0">
                <a:latin typeface="Verdana"/>
                <a:cs typeface="Verdana"/>
              </a:rPr>
              <a:t> </a:t>
            </a:r>
            <a:r>
              <a:rPr sz="1125" spc="-8" dirty="0">
                <a:latin typeface="Verdana"/>
                <a:cs typeface="Verdana"/>
              </a:rPr>
              <a:t>receives</a:t>
            </a:r>
            <a:r>
              <a:rPr sz="1125" spc="11" dirty="0">
                <a:latin typeface="Verdana"/>
                <a:cs typeface="Verdana"/>
              </a:rPr>
              <a:t> </a:t>
            </a:r>
            <a:r>
              <a:rPr sz="1125" spc="-4" dirty="0">
                <a:latin typeface="Verdana"/>
                <a:cs typeface="Verdana"/>
              </a:rPr>
              <a:t>the</a:t>
            </a:r>
            <a:r>
              <a:rPr sz="1125" spc="-11" dirty="0">
                <a:latin typeface="Verdana"/>
                <a:cs typeface="Verdana"/>
              </a:rPr>
              <a:t> </a:t>
            </a:r>
            <a:r>
              <a:rPr sz="1125" dirty="0">
                <a:latin typeface="Verdana"/>
                <a:cs typeface="Verdana"/>
              </a:rPr>
              <a:t>most</a:t>
            </a:r>
            <a:r>
              <a:rPr sz="1125" spc="-8" dirty="0">
                <a:latin typeface="Verdana"/>
                <a:cs typeface="Verdana"/>
              </a:rPr>
              <a:t> </a:t>
            </a:r>
            <a:r>
              <a:rPr sz="1125" spc="-4" dirty="0">
                <a:latin typeface="Verdana"/>
                <a:cs typeface="Verdana"/>
              </a:rPr>
              <a:t>votes.</a:t>
            </a:r>
            <a:endParaRPr sz="1125" dirty="0">
              <a:latin typeface="Verdana"/>
              <a:cs typeface="Verdana"/>
            </a:endParaRPr>
          </a:p>
        </p:txBody>
      </p:sp>
    </p:spTree>
    <p:extLst>
      <p:ext uri="{BB962C8B-B14F-4D97-AF65-F5344CB8AC3E}">
        <p14:creationId xmlns:p14="http://schemas.microsoft.com/office/powerpoint/2010/main" val="35519559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3143794" y="533047"/>
            <a:ext cx="407561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lang="en-US" altLang="es-CO" sz="2800" b="1" i="1" u="sng" dirty="0" smtClean="0">
                <a:solidFill>
                  <a:srgbClr val="008080"/>
                </a:solidFill>
                <a:latin typeface="var(--arrow-typeface-secondary)" charset="0"/>
                <a:cs typeface="Segoe UI" panose="020B0502040204020203" pitchFamily="34" charset="0"/>
              </a:rPr>
              <a:t>CHINA</a:t>
            </a:r>
            <a:endParaRPr kumimoji="0" lang="es-CO" altLang="es-CO" sz="2800" b="0" i="0" u="none" strike="noStrike" cap="none" normalizeH="0" baseline="0" dirty="0" smtClean="0">
              <a:ln>
                <a:noFill/>
              </a:ln>
              <a:solidFill>
                <a:schemeClr val="tx1"/>
              </a:solidFill>
              <a:effectLst/>
            </a:endParaRPr>
          </a:p>
        </p:txBody>
      </p:sp>
      <p:sp>
        <p:nvSpPr>
          <p:cNvPr id="3" name="Rectangle 1"/>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s-CO" altLang="es-CO" sz="1200" b="1" i="1" u="sng" strike="noStrike" cap="none" normalizeH="0" baseline="0" smtClean="0">
                <a:ln>
                  <a:noFill/>
                </a:ln>
                <a:solidFill>
                  <a:srgbClr val="008080"/>
                </a:solidFill>
                <a:effectLst/>
                <a:latin typeface="var(--arrow-typeface-secondary)"/>
                <a:ea typeface="Times New Roman" panose="02020603050405020304" pitchFamily="18" charset="0"/>
                <a:cs typeface="Segoe UI" panose="020B0502040204020203" pitchFamily="34" charset="0"/>
              </a:rPr>
              <a:t>China</a:t>
            </a:r>
            <a:endParaRPr kumimoji="0" lang="es-CO" altLang="es-CO" sz="1800" b="0" i="0" u="none" strike="noStrike" cap="none" normalizeH="0" baseline="0" smtClean="0">
              <a:ln>
                <a:noFill/>
              </a:ln>
              <a:solidFill>
                <a:schemeClr val="tx1"/>
              </a:solidFill>
              <a:effectLst/>
              <a:latin typeface="Arial" panose="020B0604020202020204" pitchFamily="34" charset="0"/>
            </a:endParaRPr>
          </a:p>
        </p:txBody>
      </p:sp>
      <p:sp>
        <p:nvSpPr>
          <p:cNvPr id="5" name="Rectangle 4"/>
          <p:cNvSpPr/>
          <p:nvPr/>
        </p:nvSpPr>
        <p:spPr>
          <a:xfrm>
            <a:off x="418011" y="1377834"/>
            <a:ext cx="8151223" cy="1956946"/>
          </a:xfrm>
          <a:prstGeom prst="rect">
            <a:avLst/>
          </a:prstGeom>
        </p:spPr>
        <p:txBody>
          <a:bodyPr wrap="square">
            <a:spAutoFit/>
          </a:bodyPr>
          <a:lstStyle/>
          <a:p>
            <a:pPr marL="342900" lvl="0" indent="-342900">
              <a:spcAft>
                <a:spcPts val="1125"/>
              </a:spcAft>
              <a:buSzPts val="1000"/>
              <a:buFont typeface="Wingdings" panose="05000000000000000000" pitchFamily="2" charset="2"/>
              <a:buChar char=""/>
              <a:tabLst>
                <a:tab pos="457200" algn="l"/>
              </a:tabLst>
            </a:pPr>
            <a:r>
              <a:rPr lang="en-US" sz="1600" spc="-4" dirty="0">
                <a:latin typeface="Verdana"/>
                <a:cs typeface="Verdana"/>
              </a:rPr>
              <a:t>China's Smart Court system aids judges with AI technology that can analyze past cases and suggest applicable laws and precedents. It can also recommend sentences based on similar cases, allowing judges to make informed decisions and deliver justice quickly.</a:t>
            </a:r>
            <a:endParaRPr lang="es-CO" sz="1600" spc="-4" dirty="0">
              <a:latin typeface="Verdana"/>
              <a:cs typeface="Verdana"/>
            </a:endParaRPr>
          </a:p>
          <a:p>
            <a:pPr marL="342900" lvl="0" indent="-342900">
              <a:spcAft>
                <a:spcPts val="1125"/>
              </a:spcAft>
              <a:buSzPts val="1000"/>
              <a:buFont typeface="Wingdings" panose="05000000000000000000" pitchFamily="2" charset="2"/>
              <a:buChar char=""/>
              <a:tabLst>
                <a:tab pos="457200" algn="l"/>
              </a:tabLst>
            </a:pPr>
            <a:r>
              <a:rPr lang="en-US" sz="1600" spc="-4" dirty="0">
                <a:latin typeface="Verdana"/>
                <a:cs typeface="Verdana"/>
              </a:rPr>
              <a:t>Chinese courts use AI for legal research. The 'China Judgements Online' platform, powered by AI, allows judges to quickly find relevant legal documents.</a:t>
            </a:r>
            <a:endParaRPr lang="es-CO" sz="1600" spc="-4" dirty="0">
              <a:latin typeface="Verdana"/>
              <a:cs typeface="Verdana"/>
            </a:endParaRPr>
          </a:p>
        </p:txBody>
      </p:sp>
    </p:spTree>
    <p:extLst>
      <p:ext uri="{BB962C8B-B14F-4D97-AF65-F5344CB8AC3E}">
        <p14:creationId xmlns:p14="http://schemas.microsoft.com/office/powerpoint/2010/main" val="40330309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Shape 314"/>
        <p:cNvGrpSpPr/>
        <p:nvPr/>
      </p:nvGrpSpPr>
      <p:grpSpPr>
        <a:xfrm>
          <a:off x="0" y="0"/>
          <a:ext cx="0" cy="0"/>
          <a:chOff x="0" y="0"/>
          <a:chExt cx="0" cy="0"/>
        </a:xfrm>
      </p:grpSpPr>
      <p:sp>
        <p:nvSpPr>
          <p:cNvPr id="315" name="Google Shape;315;p58" descr="detail_0"/>
          <p:cNvSpPr txBox="1">
            <a:spLocks noGrp="1"/>
          </p:cNvSpPr>
          <p:nvPr>
            <p:ph type="body" idx="1"/>
          </p:nvPr>
        </p:nvSpPr>
        <p:spPr>
          <a:xfrm>
            <a:off x="1669800" y="1854175"/>
            <a:ext cx="5804400" cy="2371200"/>
          </a:xfrm>
          <a:prstGeom prst="rect">
            <a:avLst/>
          </a:prstGeom>
          <a:noFill/>
        </p:spPr>
        <p:txBody>
          <a:bodyPr spcFirstLastPara="1" wrap="square" lIns="0" tIns="91425" rIns="91425" bIns="91425" anchor="t" anchorCtr="0">
            <a:noAutofit/>
          </a:bodyPr>
          <a:lstStyle/>
          <a:p>
            <a:pPr marL="0" lvl="0" indent="0" algn="just" rtl="0">
              <a:lnSpc>
                <a:spcPct val="115000"/>
              </a:lnSpc>
              <a:spcBef>
                <a:spcPts val="0"/>
              </a:spcBef>
              <a:spcAft>
                <a:spcPts val="1500"/>
              </a:spcAft>
              <a:buNone/>
            </a:pPr>
            <a:r>
              <a:rPr lang="en" sz="1300" dirty="0">
                <a:solidFill>
                  <a:schemeClr val="bg2">
                    <a:lumMod val="50000"/>
                  </a:schemeClr>
                </a:solidFill>
              </a:rPr>
              <a:t>Artificial Intelligence (AI) has rapidly transformed numerous sectors by enhancing efficiency, accuracy, and decision-making capabilities. In the legal field, AI applications are beginning to reshape traditional practices, offering tools for legal research, case prediction, and document analysis. While AI holds the promise of streamlining operations and reducing the backlog of cases, it also presents challenges, such as concerns over data security, potential job displacement, and the need for ethical considerations in its implementation. Understanding the current state of AI and its implications for the legal system is crucial as the legal community navigates this technological evolution.</a:t>
            </a:r>
            <a:endParaRPr sz="1300" dirty="0">
              <a:solidFill>
                <a:schemeClr val="bg2">
                  <a:lumMod val="50000"/>
                </a:schemeClr>
              </a:solidFill>
            </a:endParaRPr>
          </a:p>
        </p:txBody>
      </p:sp>
      <p:sp>
        <p:nvSpPr>
          <p:cNvPr id="316" name="Google Shape;316;p58" descr="title"/>
          <p:cNvSpPr txBox="1">
            <a:spLocks noGrp="1"/>
          </p:cNvSpPr>
          <p:nvPr>
            <p:ph type="title"/>
          </p:nvPr>
        </p:nvSpPr>
        <p:spPr>
          <a:xfrm>
            <a:off x="404850" y="521275"/>
            <a:ext cx="8334300" cy="572700"/>
          </a:xfrm>
          <a:prstGeom prst="rect">
            <a:avLst/>
          </a:prstGeom>
        </p:spPr>
        <p:txBody>
          <a:bodyPr spcFirstLastPara="1" wrap="square" lIns="0" tIns="91425" rIns="0" bIns="91425" anchor="b" anchorCtr="0">
            <a:noAutofit/>
          </a:bodyPr>
          <a:lstStyle/>
          <a:p>
            <a:pPr marL="0" lvl="0" indent="0" algn="ctr" rtl="0">
              <a:spcBef>
                <a:spcPts val="0"/>
              </a:spcBef>
              <a:spcAft>
                <a:spcPts val="0"/>
              </a:spcAft>
              <a:buSzPts val="990"/>
              <a:buNone/>
            </a:pPr>
            <a:r>
              <a:rPr lang="en" sz="2400" b="1">
                <a:solidFill>
                  <a:schemeClr val="lt2"/>
                </a:solidFill>
                <a:latin typeface="Bodoni Moda"/>
                <a:ea typeface="Bodoni Moda"/>
                <a:cs typeface="Bodoni Moda"/>
                <a:sym typeface="Bodoni Moda"/>
              </a:rPr>
              <a:t>Introduction</a:t>
            </a:r>
            <a:endParaRPr sz="2400" b="1">
              <a:solidFill>
                <a:schemeClr val="lt2"/>
              </a:solidFill>
              <a:latin typeface="Bodoni Moda"/>
              <a:ea typeface="Bodoni Moda"/>
              <a:cs typeface="Bodoni Moda"/>
              <a:sym typeface="Bodoni Moda"/>
            </a:endParaRPr>
          </a:p>
        </p:txBody>
      </p:sp>
      <p:sp>
        <p:nvSpPr>
          <p:cNvPr id="318" name="Google Shape;318;p58" descr="chapter"/>
          <p:cNvSpPr txBox="1"/>
          <p:nvPr/>
        </p:nvSpPr>
        <p:spPr>
          <a:xfrm>
            <a:off x="2940300" y="280075"/>
            <a:ext cx="3263400" cy="241200"/>
          </a:xfrm>
          <a:prstGeom prst="rect">
            <a:avLst/>
          </a:prstGeom>
          <a:noFill/>
          <a:ln>
            <a:noFill/>
          </a:ln>
        </p:spPr>
        <p:txBody>
          <a:bodyPr spcFirstLastPara="1" wrap="square" lIns="0" tIns="91425" rIns="91425" bIns="91425" anchor="t" anchorCtr="0">
            <a:noAutofit/>
          </a:bodyPr>
          <a:lstStyle/>
          <a:p>
            <a:pPr marL="0" lvl="0" indent="0" algn="ctr" rtl="0">
              <a:spcBef>
                <a:spcPts val="0"/>
              </a:spcBef>
              <a:spcAft>
                <a:spcPts val="0"/>
              </a:spcAft>
              <a:buNone/>
            </a:pPr>
            <a:r>
              <a:rPr lang="en" sz="1000" b="1">
                <a:solidFill>
                  <a:schemeClr val="accent1"/>
                </a:solidFill>
                <a:latin typeface="Noto Sans"/>
                <a:ea typeface="Noto Sans"/>
                <a:cs typeface="Noto Sans"/>
                <a:sym typeface="Noto Sans"/>
              </a:rPr>
              <a:t>Overview</a:t>
            </a:r>
            <a:endParaRPr sz="1000" b="1">
              <a:solidFill>
                <a:schemeClr val="accent1"/>
              </a:solidFill>
              <a:latin typeface="Noto Sans"/>
              <a:ea typeface="Noto Sans"/>
              <a:cs typeface="Noto Sans"/>
              <a:sym typeface="Noto Sans"/>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2762" y="1183897"/>
            <a:ext cx="8165810" cy="3472104"/>
          </a:xfrm>
          <a:prstGeom prst="rect">
            <a:avLst/>
          </a:prstGeom>
        </p:spPr>
        <p:txBody>
          <a:bodyPr vert="horz" wrap="square" lIns="0" tIns="9525" rIns="0" bIns="0" rtlCol="0">
            <a:spAutoFit/>
          </a:bodyPr>
          <a:lstStyle/>
          <a:p>
            <a:pPr marL="294799" marR="41433" indent="-285750">
              <a:lnSpc>
                <a:spcPct val="150000"/>
              </a:lnSpc>
              <a:spcBef>
                <a:spcPts val="75"/>
              </a:spcBef>
              <a:buClr>
                <a:srgbClr val="F48E7B"/>
              </a:buClr>
              <a:buFont typeface="Arial" panose="020B0604020202020204" pitchFamily="34" charset="0"/>
              <a:buChar char="•"/>
              <a:tabLst>
                <a:tab pos="275749" algn="l"/>
              </a:tabLst>
            </a:pPr>
            <a:r>
              <a:rPr sz="1500" spc="41" dirty="0" smtClean="0">
                <a:solidFill>
                  <a:srgbClr val="09283E"/>
                </a:solidFill>
                <a:latin typeface="Cambria"/>
                <a:cs typeface="Cambria"/>
              </a:rPr>
              <a:t>Supreme </a:t>
            </a:r>
            <a:r>
              <a:rPr sz="1500" spc="41" dirty="0">
                <a:solidFill>
                  <a:srgbClr val="09283E"/>
                </a:solidFill>
                <a:latin typeface="Cambria"/>
                <a:cs typeface="Cambria"/>
              </a:rPr>
              <a:t>court of the United States (SCOTUS) with an accuracy of 70.2%, and the voting behavior of individual judges with 71.9% accuracy.</a:t>
            </a:r>
          </a:p>
          <a:p>
            <a:pPr lvl="0" eaLnBrk="0" fontAlgn="base" hangingPunct="0">
              <a:lnSpc>
                <a:spcPct val="150000"/>
              </a:lnSpc>
              <a:spcBef>
                <a:spcPct val="0"/>
              </a:spcBef>
              <a:spcAft>
                <a:spcPct val="0"/>
              </a:spcAft>
              <a:buClrTx/>
              <a:buFontTx/>
              <a:buChar char="•"/>
              <a:tabLst>
                <a:tab pos="457200" algn="l"/>
              </a:tabLst>
            </a:pPr>
            <a:r>
              <a:rPr lang="en-US" altLang="es-CO" sz="1500" spc="41" dirty="0">
                <a:solidFill>
                  <a:srgbClr val="09283E"/>
                </a:solidFill>
                <a:latin typeface="Cambria"/>
                <a:cs typeface="Cambria"/>
              </a:rPr>
              <a:t>AI-powered tools such as COMPAS (Correctional Offender Management Profiling for Alternative Solutions) assist judges in risk assessment by analyzing factors such as criminal history, social and economic background and mental health to predict the likelihood of recidivism. The US Sentencing Commission also utilizes AI to create and enforce sentencing guidelines for fair and just punishment.</a:t>
            </a:r>
            <a:endParaRPr lang="es-CO" altLang="es-CO" sz="1500" spc="41" dirty="0">
              <a:solidFill>
                <a:srgbClr val="09283E"/>
              </a:solidFill>
              <a:latin typeface="Cambria"/>
              <a:cs typeface="Cambria"/>
            </a:endParaRPr>
          </a:p>
          <a:p>
            <a:pPr lvl="0" eaLnBrk="0" fontAlgn="base" hangingPunct="0">
              <a:lnSpc>
                <a:spcPct val="150000"/>
              </a:lnSpc>
              <a:spcBef>
                <a:spcPct val="0"/>
              </a:spcBef>
              <a:spcAft>
                <a:spcPct val="0"/>
              </a:spcAft>
              <a:buClrTx/>
              <a:buFontTx/>
              <a:buChar char="•"/>
              <a:tabLst>
                <a:tab pos="457200" algn="l"/>
              </a:tabLst>
            </a:pPr>
            <a:r>
              <a:rPr lang="en-US" altLang="es-CO" sz="1500" spc="41" dirty="0">
                <a:solidFill>
                  <a:srgbClr val="09283E"/>
                </a:solidFill>
                <a:latin typeface="Cambria"/>
                <a:cs typeface="Cambria"/>
              </a:rPr>
              <a:t>The US court system utilizes </a:t>
            </a:r>
            <a:r>
              <a:rPr lang="en-US" altLang="es-CO" sz="1500" spc="41" dirty="0" err="1">
                <a:solidFill>
                  <a:srgbClr val="09283E"/>
                </a:solidFill>
                <a:latin typeface="Cambria"/>
                <a:cs typeface="Cambria"/>
              </a:rPr>
              <a:t>chatbots</a:t>
            </a:r>
            <a:r>
              <a:rPr lang="en-US" altLang="es-CO" sz="1500" spc="41" dirty="0">
                <a:solidFill>
                  <a:srgbClr val="09283E"/>
                </a:solidFill>
                <a:latin typeface="Cambria"/>
                <a:cs typeface="Cambria"/>
              </a:rPr>
              <a:t> to offer answers to frequently asked questions about court procedures, schedules and other related subjects to the general public. This helps lessen the workload of court staff and enhances accessibility of information for everyone.</a:t>
            </a:r>
          </a:p>
        </p:txBody>
      </p:sp>
      <p:sp>
        <p:nvSpPr>
          <p:cNvPr id="4" name="Rectangle 2"/>
          <p:cNvSpPr>
            <a:spLocks noChangeArrowheads="1"/>
          </p:cNvSpPr>
          <p:nvPr/>
        </p:nvSpPr>
        <p:spPr bwMode="auto">
          <a:xfrm>
            <a:off x="3143794" y="533047"/>
            <a:ext cx="4075611" cy="5232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s-CO" altLang="es-CO" sz="2800" b="1" i="1" u="sng" strike="noStrike" cap="none" normalizeH="0" baseline="0" dirty="0" smtClean="0">
                <a:ln>
                  <a:noFill/>
                </a:ln>
                <a:solidFill>
                  <a:srgbClr val="008080"/>
                </a:solidFill>
                <a:effectLst/>
                <a:latin typeface="var(--arrow-typeface-secondary)" charset="0"/>
                <a:ea typeface="Times New Roman" panose="02020603050405020304" pitchFamily="18" charset="0"/>
                <a:cs typeface="Segoe UI" panose="020B0502040204020203" pitchFamily="34" charset="0"/>
              </a:rPr>
              <a:t>USA</a:t>
            </a:r>
            <a:endParaRPr kumimoji="0" lang="es-CO" altLang="es-CO" sz="2800" b="0"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8987789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42797" y="757155"/>
            <a:ext cx="6839903" cy="1130918"/>
          </a:xfrm>
          <a:prstGeom prst="rect">
            <a:avLst/>
          </a:prstGeom>
        </p:spPr>
        <p:txBody>
          <a:bodyPr spcFirstLastPara="1" vert="horz" wrap="square" lIns="0" tIns="10001" rIns="0" bIns="0" rtlCol="0" anchor="b" anchorCtr="0">
            <a:spAutoFit/>
          </a:bodyPr>
          <a:lstStyle/>
          <a:p>
            <a:pPr marL="9525" marR="3810" algn="just">
              <a:lnSpc>
                <a:spcPct val="100000"/>
              </a:lnSpc>
              <a:spcBef>
                <a:spcPts val="79"/>
              </a:spcBef>
            </a:pPr>
            <a:r>
              <a:rPr sz="2400" spc="116" dirty="0"/>
              <a:t>The</a:t>
            </a:r>
            <a:r>
              <a:rPr sz="2400" spc="150" dirty="0"/>
              <a:t> </a:t>
            </a:r>
            <a:r>
              <a:rPr sz="2400" spc="56" dirty="0"/>
              <a:t>five</a:t>
            </a:r>
            <a:r>
              <a:rPr sz="2400" spc="153" dirty="0"/>
              <a:t> </a:t>
            </a:r>
            <a:r>
              <a:rPr sz="2400" spc="64" dirty="0"/>
              <a:t>principles</a:t>
            </a:r>
            <a:r>
              <a:rPr sz="2400" spc="153" dirty="0"/>
              <a:t> </a:t>
            </a:r>
            <a:r>
              <a:rPr sz="2400" dirty="0"/>
              <a:t>of</a:t>
            </a:r>
            <a:r>
              <a:rPr sz="2400" spc="135" dirty="0"/>
              <a:t> </a:t>
            </a:r>
            <a:r>
              <a:rPr sz="2400" spc="86" dirty="0"/>
              <a:t>the</a:t>
            </a:r>
            <a:r>
              <a:rPr sz="2400" spc="153" dirty="0"/>
              <a:t> </a:t>
            </a:r>
            <a:r>
              <a:rPr sz="2400" spc="131" dirty="0"/>
              <a:t>Ethical</a:t>
            </a:r>
            <a:r>
              <a:rPr sz="2400" spc="153" dirty="0"/>
              <a:t> </a:t>
            </a:r>
            <a:r>
              <a:rPr sz="2400" spc="135" dirty="0"/>
              <a:t>Charter </a:t>
            </a:r>
            <a:r>
              <a:rPr sz="2400" dirty="0"/>
              <a:t>on</a:t>
            </a:r>
            <a:r>
              <a:rPr sz="2400" spc="153" dirty="0"/>
              <a:t> </a:t>
            </a:r>
            <a:r>
              <a:rPr sz="2400" spc="68" dirty="0"/>
              <a:t>the </a:t>
            </a:r>
            <a:r>
              <a:rPr sz="2400" spc="165" dirty="0"/>
              <a:t>Use</a:t>
            </a:r>
            <a:r>
              <a:rPr sz="2400" spc="146" dirty="0"/>
              <a:t> </a:t>
            </a:r>
            <a:r>
              <a:rPr sz="2400" dirty="0"/>
              <a:t>of</a:t>
            </a:r>
            <a:r>
              <a:rPr sz="2400" spc="139" dirty="0"/>
              <a:t> </a:t>
            </a:r>
            <a:r>
              <a:rPr sz="2400" spc="98" dirty="0"/>
              <a:t>Artificial</a:t>
            </a:r>
            <a:r>
              <a:rPr sz="2400" spc="150" dirty="0"/>
              <a:t> </a:t>
            </a:r>
            <a:r>
              <a:rPr sz="2400" spc="83" dirty="0"/>
              <a:t>Intelligence</a:t>
            </a:r>
            <a:r>
              <a:rPr sz="2400" spc="131" dirty="0"/>
              <a:t> </a:t>
            </a:r>
            <a:r>
              <a:rPr sz="2400" spc="98" dirty="0"/>
              <a:t>in </a:t>
            </a:r>
            <a:r>
              <a:rPr sz="2400" spc="150" dirty="0"/>
              <a:t>Judicial</a:t>
            </a:r>
            <a:r>
              <a:rPr sz="2400" spc="143" dirty="0"/>
              <a:t> </a:t>
            </a:r>
            <a:r>
              <a:rPr sz="2400" spc="113" dirty="0"/>
              <a:t>Systems </a:t>
            </a:r>
            <a:r>
              <a:rPr sz="2400" spc="98" dirty="0"/>
              <a:t>and</a:t>
            </a:r>
            <a:r>
              <a:rPr sz="2400" spc="131" dirty="0"/>
              <a:t> </a:t>
            </a:r>
            <a:r>
              <a:rPr sz="2400" spc="86" dirty="0"/>
              <a:t>their</a:t>
            </a:r>
            <a:r>
              <a:rPr sz="2400" spc="150" dirty="0"/>
              <a:t> </a:t>
            </a:r>
            <a:r>
              <a:rPr sz="2400" spc="60" dirty="0"/>
              <a:t>environment</a:t>
            </a:r>
            <a:endParaRPr sz="2400" dirty="0"/>
          </a:p>
        </p:txBody>
      </p:sp>
      <p:sp>
        <p:nvSpPr>
          <p:cNvPr id="3" name="object 3"/>
          <p:cNvSpPr txBox="1"/>
          <p:nvPr/>
        </p:nvSpPr>
        <p:spPr>
          <a:xfrm>
            <a:off x="821436" y="1816322"/>
            <a:ext cx="5725954" cy="2162611"/>
          </a:xfrm>
          <a:prstGeom prst="rect">
            <a:avLst/>
          </a:prstGeom>
        </p:spPr>
        <p:txBody>
          <a:bodyPr vert="horz" wrap="square" lIns="0" tIns="160496" rIns="0" bIns="0" rtlCol="0">
            <a:spAutoFit/>
          </a:bodyPr>
          <a:lstStyle/>
          <a:p>
            <a:pPr marL="275749" indent="-266224">
              <a:spcBef>
                <a:spcPts val="1264"/>
              </a:spcBef>
              <a:buClr>
                <a:srgbClr val="F48E7B"/>
              </a:buClr>
              <a:buSzPct val="83333"/>
              <a:buFont typeface="Arial MT"/>
              <a:buChar char="•"/>
              <a:tabLst>
                <a:tab pos="275749" algn="l"/>
              </a:tabLst>
            </a:pPr>
            <a:r>
              <a:rPr sz="1800" spc="60" dirty="0">
                <a:solidFill>
                  <a:srgbClr val="09283E"/>
                </a:solidFill>
                <a:latin typeface="Cambria"/>
                <a:cs typeface="Cambria"/>
              </a:rPr>
              <a:t>principle</a:t>
            </a:r>
            <a:r>
              <a:rPr sz="1800" spc="135" dirty="0">
                <a:solidFill>
                  <a:srgbClr val="09283E"/>
                </a:solidFill>
                <a:latin typeface="Cambria"/>
                <a:cs typeface="Cambria"/>
              </a:rPr>
              <a:t> </a:t>
            </a:r>
            <a:r>
              <a:rPr sz="1800" dirty="0">
                <a:solidFill>
                  <a:srgbClr val="09283E"/>
                </a:solidFill>
                <a:latin typeface="Cambria"/>
                <a:cs typeface="Cambria"/>
              </a:rPr>
              <a:t>of</a:t>
            </a:r>
            <a:r>
              <a:rPr sz="1800" spc="146" dirty="0">
                <a:solidFill>
                  <a:srgbClr val="09283E"/>
                </a:solidFill>
                <a:latin typeface="Cambria"/>
                <a:cs typeface="Cambria"/>
              </a:rPr>
              <a:t> </a:t>
            </a:r>
            <a:r>
              <a:rPr sz="1800" dirty="0">
                <a:solidFill>
                  <a:srgbClr val="09283E"/>
                </a:solidFill>
                <a:latin typeface="Cambria"/>
                <a:cs typeface="Cambria"/>
              </a:rPr>
              <a:t>respect</a:t>
            </a:r>
            <a:r>
              <a:rPr sz="1800" spc="150" dirty="0">
                <a:solidFill>
                  <a:srgbClr val="09283E"/>
                </a:solidFill>
                <a:latin typeface="Cambria"/>
                <a:cs typeface="Cambria"/>
              </a:rPr>
              <a:t> </a:t>
            </a:r>
            <a:r>
              <a:rPr sz="1800" dirty="0">
                <a:solidFill>
                  <a:srgbClr val="09283E"/>
                </a:solidFill>
                <a:latin typeface="Cambria"/>
                <a:cs typeface="Cambria"/>
              </a:rPr>
              <a:t>for</a:t>
            </a:r>
            <a:r>
              <a:rPr sz="1800" spc="165" dirty="0">
                <a:solidFill>
                  <a:srgbClr val="09283E"/>
                </a:solidFill>
                <a:latin typeface="Cambria"/>
                <a:cs typeface="Cambria"/>
              </a:rPr>
              <a:t> </a:t>
            </a:r>
            <a:r>
              <a:rPr sz="1800" spc="75" dirty="0">
                <a:solidFill>
                  <a:srgbClr val="09283E"/>
                </a:solidFill>
                <a:latin typeface="Cambria"/>
                <a:cs typeface="Cambria"/>
              </a:rPr>
              <a:t>fundamental</a:t>
            </a:r>
            <a:r>
              <a:rPr sz="1800" spc="143" dirty="0">
                <a:solidFill>
                  <a:srgbClr val="09283E"/>
                </a:solidFill>
                <a:latin typeface="Cambria"/>
                <a:cs typeface="Cambria"/>
              </a:rPr>
              <a:t> </a:t>
            </a:r>
            <a:r>
              <a:rPr sz="1800" spc="68" dirty="0">
                <a:solidFill>
                  <a:srgbClr val="09283E"/>
                </a:solidFill>
                <a:latin typeface="Cambria"/>
                <a:cs typeface="Cambria"/>
              </a:rPr>
              <a:t>rights</a:t>
            </a:r>
            <a:endParaRPr sz="1800">
              <a:latin typeface="Cambria"/>
              <a:cs typeface="Cambria"/>
            </a:endParaRPr>
          </a:p>
          <a:p>
            <a:pPr marL="275749" indent="-266224">
              <a:spcBef>
                <a:spcPts val="1185"/>
              </a:spcBef>
              <a:buClr>
                <a:srgbClr val="F48E7B"/>
              </a:buClr>
              <a:buSzPct val="83333"/>
              <a:buFont typeface="Arial MT"/>
              <a:buChar char="•"/>
              <a:tabLst>
                <a:tab pos="275749" algn="l"/>
              </a:tabLst>
            </a:pPr>
            <a:r>
              <a:rPr sz="1800" spc="60" dirty="0">
                <a:solidFill>
                  <a:srgbClr val="09283E"/>
                </a:solidFill>
                <a:latin typeface="Cambria"/>
                <a:cs typeface="Cambria"/>
              </a:rPr>
              <a:t>principle</a:t>
            </a:r>
            <a:r>
              <a:rPr sz="1800" spc="131" dirty="0">
                <a:solidFill>
                  <a:srgbClr val="09283E"/>
                </a:solidFill>
                <a:latin typeface="Cambria"/>
                <a:cs typeface="Cambria"/>
              </a:rPr>
              <a:t> </a:t>
            </a:r>
            <a:r>
              <a:rPr sz="1800" dirty="0">
                <a:solidFill>
                  <a:srgbClr val="09283E"/>
                </a:solidFill>
                <a:latin typeface="Cambria"/>
                <a:cs typeface="Cambria"/>
              </a:rPr>
              <a:t>of</a:t>
            </a:r>
            <a:r>
              <a:rPr sz="1800" spc="143" dirty="0">
                <a:solidFill>
                  <a:srgbClr val="09283E"/>
                </a:solidFill>
                <a:latin typeface="Cambria"/>
                <a:cs typeface="Cambria"/>
              </a:rPr>
              <a:t> </a:t>
            </a:r>
            <a:r>
              <a:rPr sz="1800" dirty="0">
                <a:solidFill>
                  <a:srgbClr val="09283E"/>
                </a:solidFill>
                <a:latin typeface="Cambria"/>
                <a:cs typeface="Cambria"/>
              </a:rPr>
              <a:t>non- </a:t>
            </a:r>
            <a:r>
              <a:rPr sz="1800" spc="45" dirty="0">
                <a:solidFill>
                  <a:srgbClr val="09283E"/>
                </a:solidFill>
                <a:latin typeface="Cambria"/>
                <a:cs typeface="Cambria"/>
              </a:rPr>
              <a:t>discrimination</a:t>
            </a:r>
            <a:endParaRPr sz="1800">
              <a:latin typeface="Cambria"/>
              <a:cs typeface="Cambria"/>
            </a:endParaRPr>
          </a:p>
          <a:p>
            <a:pPr marL="275749" indent="-266224">
              <a:spcBef>
                <a:spcPts val="1181"/>
              </a:spcBef>
              <a:buClr>
                <a:srgbClr val="F48E7B"/>
              </a:buClr>
              <a:buSzPct val="83333"/>
              <a:buFont typeface="Arial MT"/>
              <a:buChar char="•"/>
              <a:tabLst>
                <a:tab pos="275749" algn="l"/>
              </a:tabLst>
            </a:pPr>
            <a:r>
              <a:rPr sz="1800" spc="60" dirty="0">
                <a:solidFill>
                  <a:srgbClr val="09283E"/>
                </a:solidFill>
                <a:latin typeface="Cambria"/>
                <a:cs typeface="Cambria"/>
              </a:rPr>
              <a:t>principle</a:t>
            </a:r>
            <a:r>
              <a:rPr sz="1800" spc="79" dirty="0">
                <a:solidFill>
                  <a:srgbClr val="09283E"/>
                </a:solidFill>
                <a:latin typeface="Cambria"/>
                <a:cs typeface="Cambria"/>
              </a:rPr>
              <a:t> </a:t>
            </a:r>
            <a:r>
              <a:rPr sz="1800" dirty="0">
                <a:solidFill>
                  <a:srgbClr val="09283E"/>
                </a:solidFill>
                <a:latin typeface="Cambria"/>
                <a:cs typeface="Cambria"/>
              </a:rPr>
              <a:t>of</a:t>
            </a:r>
            <a:r>
              <a:rPr sz="1800" spc="94" dirty="0">
                <a:solidFill>
                  <a:srgbClr val="09283E"/>
                </a:solidFill>
                <a:latin typeface="Cambria"/>
                <a:cs typeface="Cambria"/>
              </a:rPr>
              <a:t> </a:t>
            </a:r>
            <a:r>
              <a:rPr sz="1800" spc="68" dirty="0">
                <a:solidFill>
                  <a:srgbClr val="09283E"/>
                </a:solidFill>
                <a:latin typeface="Cambria"/>
                <a:cs typeface="Cambria"/>
              </a:rPr>
              <a:t>quality</a:t>
            </a:r>
            <a:r>
              <a:rPr sz="1800" spc="105" dirty="0">
                <a:solidFill>
                  <a:srgbClr val="09283E"/>
                </a:solidFill>
                <a:latin typeface="Cambria"/>
                <a:cs typeface="Cambria"/>
              </a:rPr>
              <a:t> </a:t>
            </a:r>
            <a:r>
              <a:rPr sz="1800" spc="71" dirty="0">
                <a:solidFill>
                  <a:srgbClr val="09283E"/>
                </a:solidFill>
                <a:latin typeface="Cambria"/>
                <a:cs typeface="Cambria"/>
              </a:rPr>
              <a:t>and</a:t>
            </a:r>
            <a:r>
              <a:rPr sz="1800" spc="105" dirty="0">
                <a:solidFill>
                  <a:srgbClr val="09283E"/>
                </a:solidFill>
                <a:latin typeface="Cambria"/>
                <a:cs typeface="Cambria"/>
              </a:rPr>
              <a:t> </a:t>
            </a:r>
            <a:r>
              <a:rPr sz="1800" spc="41" dirty="0">
                <a:solidFill>
                  <a:srgbClr val="09283E"/>
                </a:solidFill>
                <a:latin typeface="Cambria"/>
                <a:cs typeface="Cambria"/>
              </a:rPr>
              <a:t>security</a:t>
            </a:r>
            <a:endParaRPr sz="1800">
              <a:latin typeface="Cambria"/>
              <a:cs typeface="Cambria"/>
            </a:endParaRPr>
          </a:p>
          <a:p>
            <a:pPr marL="275749" indent="-266224">
              <a:spcBef>
                <a:spcPts val="1181"/>
              </a:spcBef>
              <a:buClr>
                <a:srgbClr val="F48E7B"/>
              </a:buClr>
              <a:buSzPct val="83333"/>
              <a:buFont typeface="Arial MT"/>
              <a:buChar char="•"/>
              <a:tabLst>
                <a:tab pos="275749" algn="l"/>
              </a:tabLst>
            </a:pPr>
            <a:r>
              <a:rPr sz="1800" spc="60" dirty="0">
                <a:solidFill>
                  <a:srgbClr val="09283E"/>
                </a:solidFill>
                <a:latin typeface="Cambria"/>
                <a:cs typeface="Cambria"/>
              </a:rPr>
              <a:t>principle</a:t>
            </a:r>
            <a:r>
              <a:rPr sz="1800" spc="83" dirty="0">
                <a:solidFill>
                  <a:srgbClr val="09283E"/>
                </a:solidFill>
                <a:latin typeface="Cambria"/>
                <a:cs typeface="Cambria"/>
              </a:rPr>
              <a:t> </a:t>
            </a:r>
            <a:r>
              <a:rPr sz="1800" dirty="0">
                <a:solidFill>
                  <a:srgbClr val="09283E"/>
                </a:solidFill>
                <a:latin typeface="Cambria"/>
                <a:cs typeface="Cambria"/>
              </a:rPr>
              <a:t>of</a:t>
            </a:r>
            <a:r>
              <a:rPr sz="1800" spc="101" dirty="0">
                <a:solidFill>
                  <a:srgbClr val="09283E"/>
                </a:solidFill>
                <a:latin typeface="Cambria"/>
                <a:cs typeface="Cambria"/>
              </a:rPr>
              <a:t> </a:t>
            </a:r>
            <a:r>
              <a:rPr sz="1800" spc="71" dirty="0">
                <a:solidFill>
                  <a:srgbClr val="09283E"/>
                </a:solidFill>
                <a:latin typeface="Cambria"/>
                <a:cs typeface="Cambria"/>
              </a:rPr>
              <a:t>transparency,</a:t>
            </a:r>
            <a:r>
              <a:rPr sz="1800" spc="98" dirty="0">
                <a:solidFill>
                  <a:srgbClr val="09283E"/>
                </a:solidFill>
                <a:latin typeface="Cambria"/>
                <a:cs typeface="Cambria"/>
              </a:rPr>
              <a:t> </a:t>
            </a:r>
            <a:r>
              <a:rPr sz="1800" spc="68" dirty="0">
                <a:solidFill>
                  <a:srgbClr val="09283E"/>
                </a:solidFill>
                <a:latin typeface="Cambria"/>
                <a:cs typeface="Cambria"/>
              </a:rPr>
              <a:t>impartiality</a:t>
            </a:r>
            <a:r>
              <a:rPr sz="1800" spc="94" dirty="0">
                <a:solidFill>
                  <a:srgbClr val="09283E"/>
                </a:solidFill>
                <a:latin typeface="Cambria"/>
                <a:cs typeface="Cambria"/>
              </a:rPr>
              <a:t> </a:t>
            </a:r>
            <a:r>
              <a:rPr sz="1800" spc="71" dirty="0">
                <a:solidFill>
                  <a:srgbClr val="09283E"/>
                </a:solidFill>
                <a:latin typeface="Cambria"/>
                <a:cs typeface="Cambria"/>
              </a:rPr>
              <a:t>and</a:t>
            </a:r>
            <a:r>
              <a:rPr sz="1800" spc="109" dirty="0">
                <a:solidFill>
                  <a:srgbClr val="09283E"/>
                </a:solidFill>
                <a:latin typeface="Cambria"/>
                <a:cs typeface="Cambria"/>
              </a:rPr>
              <a:t> </a:t>
            </a:r>
            <a:r>
              <a:rPr sz="1800" spc="53" dirty="0">
                <a:solidFill>
                  <a:srgbClr val="09283E"/>
                </a:solidFill>
                <a:latin typeface="Cambria"/>
                <a:cs typeface="Cambria"/>
              </a:rPr>
              <a:t>fairness</a:t>
            </a:r>
            <a:endParaRPr sz="1800">
              <a:latin typeface="Cambria"/>
              <a:cs typeface="Cambria"/>
            </a:endParaRPr>
          </a:p>
          <a:p>
            <a:pPr marL="275749" indent="-266224">
              <a:spcBef>
                <a:spcPts val="1185"/>
              </a:spcBef>
              <a:buClr>
                <a:srgbClr val="F48E7B"/>
              </a:buClr>
              <a:buSzPct val="83333"/>
              <a:buFont typeface="Arial MT"/>
              <a:buChar char="•"/>
              <a:tabLst>
                <a:tab pos="275749" algn="l"/>
              </a:tabLst>
            </a:pPr>
            <a:r>
              <a:rPr sz="1800" spc="60" dirty="0">
                <a:solidFill>
                  <a:srgbClr val="09283E"/>
                </a:solidFill>
                <a:latin typeface="Cambria"/>
                <a:cs typeface="Cambria"/>
              </a:rPr>
              <a:t>principle</a:t>
            </a:r>
            <a:r>
              <a:rPr sz="1800" spc="86" dirty="0">
                <a:solidFill>
                  <a:srgbClr val="09283E"/>
                </a:solidFill>
                <a:latin typeface="Cambria"/>
                <a:cs typeface="Cambria"/>
              </a:rPr>
              <a:t> </a:t>
            </a:r>
            <a:r>
              <a:rPr sz="1800" spc="53" dirty="0">
                <a:solidFill>
                  <a:srgbClr val="09283E"/>
                </a:solidFill>
                <a:latin typeface="Cambria"/>
                <a:cs typeface="Cambria"/>
              </a:rPr>
              <a:t>“under</a:t>
            </a:r>
            <a:r>
              <a:rPr sz="1800" spc="101" dirty="0">
                <a:solidFill>
                  <a:srgbClr val="09283E"/>
                </a:solidFill>
                <a:latin typeface="Cambria"/>
                <a:cs typeface="Cambria"/>
              </a:rPr>
              <a:t> </a:t>
            </a:r>
            <a:r>
              <a:rPr sz="1800" spc="56" dirty="0">
                <a:solidFill>
                  <a:srgbClr val="09283E"/>
                </a:solidFill>
                <a:latin typeface="Cambria"/>
                <a:cs typeface="Cambria"/>
              </a:rPr>
              <a:t>user</a:t>
            </a:r>
            <a:r>
              <a:rPr sz="1800" spc="98" dirty="0">
                <a:solidFill>
                  <a:srgbClr val="09283E"/>
                </a:solidFill>
                <a:latin typeface="Cambria"/>
                <a:cs typeface="Cambria"/>
              </a:rPr>
              <a:t> </a:t>
            </a:r>
            <a:r>
              <a:rPr sz="1800" spc="-8" dirty="0">
                <a:solidFill>
                  <a:srgbClr val="09283E"/>
                </a:solidFill>
                <a:latin typeface="Cambria"/>
                <a:cs typeface="Cambria"/>
              </a:rPr>
              <a:t>control"</a:t>
            </a:r>
            <a:endParaRPr sz="1800">
              <a:latin typeface="Cambria"/>
              <a:cs typeface="Cambria"/>
            </a:endParaRPr>
          </a:p>
        </p:txBody>
      </p:sp>
    </p:spTree>
    <p:extLst>
      <p:ext uri="{BB962C8B-B14F-4D97-AF65-F5344CB8AC3E}">
        <p14:creationId xmlns:p14="http://schemas.microsoft.com/office/powerpoint/2010/main" val="17388197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9" descr="detail_0"/>
          <p:cNvSpPr txBox="1">
            <a:spLocks noGrp="1"/>
          </p:cNvSpPr>
          <p:nvPr>
            <p:ph type="body" idx="1"/>
          </p:nvPr>
        </p:nvSpPr>
        <p:spPr>
          <a:xfrm>
            <a:off x="4701975" y="342900"/>
            <a:ext cx="4198200" cy="4457700"/>
          </a:xfrm>
          <a:prstGeom prst="rect">
            <a:avLst/>
          </a:prstGeom>
        </p:spPr>
        <p:txBody>
          <a:bodyPr spcFirstLastPara="1" wrap="square" lIns="0" tIns="91425" rIns="0" bIns="91425" anchor="b" anchorCtr="0">
            <a:noAutofit/>
          </a:bodyPr>
          <a:lstStyle/>
          <a:p>
            <a:pPr marL="400050" lvl="0" indent="-260350" algn="l" rtl="0">
              <a:lnSpc>
                <a:spcPct val="150000"/>
              </a:lnSpc>
              <a:spcBef>
                <a:spcPts val="0"/>
              </a:spcBef>
              <a:spcAft>
                <a:spcPts val="0"/>
              </a:spcAft>
              <a:buClr>
                <a:schemeClr val="accent4"/>
              </a:buClr>
              <a:buSzPts val="1400"/>
              <a:buChar char="●"/>
            </a:pPr>
            <a:r>
              <a:rPr lang="en">
                <a:solidFill>
                  <a:schemeClr val="lt1"/>
                </a:solidFill>
              </a:rPr>
              <a:t>AI systems are the result of intentional human design, rooted in statistical methodologies and computer science principles.</a:t>
            </a:r>
            <a:endParaRPr>
              <a:solidFill>
                <a:schemeClr val="lt1"/>
              </a:solidFill>
            </a:endParaRPr>
          </a:p>
          <a:p>
            <a:pPr marL="400050" lvl="0" indent="-260350" algn="l" rtl="0">
              <a:lnSpc>
                <a:spcPct val="150000"/>
              </a:lnSpc>
              <a:spcBef>
                <a:spcPts val="1000"/>
              </a:spcBef>
              <a:spcAft>
                <a:spcPts val="0"/>
              </a:spcAft>
              <a:buClr>
                <a:schemeClr val="accent4"/>
              </a:buClr>
              <a:buSzPts val="1400"/>
              <a:buChar char="●"/>
            </a:pPr>
            <a:r>
              <a:rPr lang="en">
                <a:solidFill>
                  <a:schemeClr val="lt1"/>
                </a:solidFill>
              </a:rPr>
              <a:t>The advancements in AI are driven by human decisions regarding data availability and computational capabilities.</a:t>
            </a:r>
            <a:endParaRPr>
              <a:solidFill>
                <a:schemeClr val="lt1"/>
              </a:solidFill>
            </a:endParaRPr>
          </a:p>
          <a:p>
            <a:pPr marL="400050" lvl="0" indent="-260350" algn="l" rtl="0">
              <a:lnSpc>
                <a:spcPct val="150000"/>
              </a:lnSpc>
              <a:spcBef>
                <a:spcPts val="1000"/>
              </a:spcBef>
              <a:spcAft>
                <a:spcPts val="0"/>
              </a:spcAft>
              <a:buClr>
                <a:schemeClr val="accent4"/>
              </a:buClr>
              <a:buSzPts val="1400"/>
              <a:buChar char="●"/>
            </a:pPr>
            <a:r>
              <a:rPr lang="en">
                <a:solidFill>
                  <a:schemeClr val="lt1"/>
                </a:solidFill>
              </a:rPr>
              <a:t>Treating AI as magic can lead to a misunderstanding of its limitations and risks, potentially ceding responsibility to technology companies.</a:t>
            </a:r>
            <a:endParaRPr>
              <a:solidFill>
                <a:schemeClr val="lt1"/>
              </a:solidFill>
            </a:endParaRPr>
          </a:p>
          <a:p>
            <a:pPr marL="400050" lvl="0" indent="-260350" algn="l" rtl="0">
              <a:lnSpc>
                <a:spcPct val="150000"/>
              </a:lnSpc>
              <a:spcBef>
                <a:spcPts val="1000"/>
              </a:spcBef>
              <a:spcAft>
                <a:spcPts val="1000"/>
              </a:spcAft>
              <a:buClr>
                <a:schemeClr val="accent4"/>
              </a:buClr>
              <a:buSzPts val="1400"/>
              <a:buChar char="●"/>
            </a:pPr>
            <a:r>
              <a:rPr lang="en">
                <a:solidFill>
                  <a:schemeClr val="lt1"/>
                </a:solidFill>
              </a:rPr>
              <a:t>Engagement from diverse stakeholders is crucial to shape AI's development and ensure it aligns with societal values.</a:t>
            </a:r>
            <a:endParaRPr>
              <a:solidFill>
                <a:schemeClr val="lt1"/>
              </a:solidFill>
            </a:endParaRPr>
          </a:p>
        </p:txBody>
      </p:sp>
      <p:sp>
        <p:nvSpPr>
          <p:cNvPr id="329" name="Google Shape;329;p59" descr="title"/>
          <p:cNvSpPr txBox="1">
            <a:spLocks noGrp="1"/>
          </p:cNvSpPr>
          <p:nvPr>
            <p:ph type="title"/>
          </p:nvPr>
        </p:nvSpPr>
        <p:spPr>
          <a:xfrm>
            <a:off x="722311" y="1531091"/>
            <a:ext cx="4113300" cy="2213100"/>
          </a:xfrm>
          <a:prstGeom prst="rect">
            <a:avLst/>
          </a:prstGeom>
        </p:spPr>
        <p:txBody>
          <a:bodyPr spcFirstLastPara="1" wrap="square" lIns="0" tIns="91425" rIns="0" bIns="91425" anchor="t" anchorCtr="0">
            <a:noAutofit/>
          </a:bodyPr>
          <a:lstStyle/>
          <a:p>
            <a:pPr marL="0" lvl="0" indent="0" algn="l" rtl="0">
              <a:lnSpc>
                <a:spcPct val="100000"/>
              </a:lnSpc>
              <a:spcBef>
                <a:spcPts val="0"/>
              </a:spcBef>
              <a:spcAft>
                <a:spcPts val="0"/>
              </a:spcAft>
              <a:buSzPts val="990"/>
              <a:buNone/>
            </a:pPr>
            <a:r>
              <a:rPr lang="en" sz="2600" b="1" dirty="0">
                <a:solidFill>
                  <a:schemeClr val="accent4"/>
                </a:solidFill>
                <a:latin typeface="Bodoni Moda"/>
                <a:ea typeface="Bodoni Moda"/>
                <a:cs typeface="Bodoni Moda"/>
                <a:sym typeface="Bodoni Moda"/>
              </a:rPr>
              <a:t>1. AI is Not Magic</a:t>
            </a:r>
            <a:endParaRPr sz="2600" b="1" dirty="0">
              <a:solidFill>
                <a:schemeClr val="accent4"/>
              </a:solidFill>
              <a:latin typeface="Bodoni Moda"/>
              <a:ea typeface="Bodoni Moda"/>
              <a:cs typeface="Bodoni Moda"/>
              <a:sym typeface="Bodoni Moda"/>
            </a:endParaRPr>
          </a:p>
        </p:txBody>
      </p:sp>
      <p:sp>
        <p:nvSpPr>
          <p:cNvPr id="330" name="Google Shape;330;p59"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lt1"/>
                </a:solidFill>
                <a:latin typeface="Noto Sans"/>
                <a:ea typeface="Noto Sans"/>
                <a:cs typeface="Noto Sans"/>
                <a:sym typeface="Noto Sans"/>
              </a:rPr>
              <a:t>AI Fundamentals</a:t>
            </a:r>
            <a:endParaRPr sz="1000" b="1">
              <a:solidFill>
                <a:schemeClr val="lt1"/>
              </a:solidFill>
              <a:latin typeface="Noto Sans"/>
              <a:ea typeface="Noto Sans"/>
              <a:cs typeface="Noto Sans"/>
              <a:sym typeface="Noto Sans"/>
            </a:endParaRPr>
          </a:p>
        </p:txBody>
      </p:sp>
    </p:spTree>
    <p:extLst>
      <p:ext uri="{BB962C8B-B14F-4D97-AF65-F5344CB8AC3E}">
        <p14:creationId xmlns:p14="http://schemas.microsoft.com/office/powerpoint/2010/main" val="36208438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60" descr="detail_0"/>
          <p:cNvSpPr txBox="1">
            <a:spLocks noGrp="1"/>
          </p:cNvSpPr>
          <p:nvPr>
            <p:ph type="body" idx="1"/>
          </p:nvPr>
        </p:nvSpPr>
        <p:spPr>
          <a:xfrm>
            <a:off x="2742200" y="1373675"/>
            <a:ext cx="6158100" cy="3426900"/>
          </a:xfrm>
          <a:prstGeom prst="rect">
            <a:avLst/>
          </a:prstGeom>
        </p:spPr>
        <p:txBody>
          <a:bodyPr spcFirstLastPara="1" wrap="square" lIns="0" tIns="91425" rIns="0" bIns="91425" anchor="ctr" anchorCtr="0">
            <a:noAutofit/>
          </a:bodyPr>
          <a:lstStyle/>
          <a:p>
            <a:pPr marL="400050" lvl="0" indent="-247650" algn="l" rtl="0">
              <a:lnSpc>
                <a:spcPct val="150000"/>
              </a:lnSpc>
              <a:spcBef>
                <a:spcPts val="0"/>
              </a:spcBef>
              <a:spcAft>
                <a:spcPts val="0"/>
              </a:spcAft>
              <a:buClr>
                <a:schemeClr val="accent4"/>
              </a:buClr>
              <a:buSzPts val="1200"/>
              <a:buChar char="●"/>
            </a:pPr>
            <a:r>
              <a:rPr lang="en" sz="1200" dirty="0">
                <a:solidFill>
                  <a:schemeClr val="lt1"/>
                </a:solidFill>
              </a:rPr>
              <a:t>Current AI tools are designed for specific applications, such as image recognition, language processing, or game playing, showcasing high effectiveness within their defined scope.</a:t>
            </a:r>
            <a:endParaRPr sz="1200" dirty="0">
              <a:solidFill>
                <a:schemeClr val="lt1"/>
              </a:solidFill>
            </a:endParaRPr>
          </a:p>
          <a:p>
            <a:pPr marL="400050" lvl="0" indent="-247650" algn="l" rtl="0">
              <a:lnSpc>
                <a:spcPct val="150000"/>
              </a:lnSpc>
              <a:spcBef>
                <a:spcPts val="1000"/>
              </a:spcBef>
              <a:spcAft>
                <a:spcPts val="0"/>
              </a:spcAft>
              <a:buClr>
                <a:schemeClr val="accent4"/>
              </a:buClr>
              <a:buSzPts val="1200"/>
              <a:buChar char="●"/>
            </a:pPr>
            <a:r>
              <a:rPr lang="en" sz="1200" dirty="0">
                <a:solidFill>
                  <a:schemeClr val="lt1"/>
                </a:solidFill>
              </a:rPr>
              <a:t>Unlike fictional AI like HAL 9000, present-day AI lacks general intelligence and operates effectively only in narrow contexts, making them suitable for particular tasks but not adaptable for broader uses.</a:t>
            </a:r>
            <a:endParaRPr sz="1200" dirty="0">
              <a:solidFill>
                <a:schemeClr val="lt1"/>
              </a:solidFill>
            </a:endParaRPr>
          </a:p>
          <a:p>
            <a:pPr marL="400050" lvl="0" indent="-247650" algn="l" rtl="0">
              <a:lnSpc>
                <a:spcPct val="150000"/>
              </a:lnSpc>
              <a:spcBef>
                <a:spcPts val="1000"/>
              </a:spcBef>
              <a:spcAft>
                <a:spcPts val="0"/>
              </a:spcAft>
              <a:buClr>
                <a:schemeClr val="accent4"/>
              </a:buClr>
              <a:buSzPts val="1200"/>
              <a:buChar char="●"/>
            </a:pPr>
            <a:r>
              <a:rPr lang="en" sz="1200" dirty="0">
                <a:solidFill>
                  <a:schemeClr val="lt1"/>
                </a:solidFill>
              </a:rPr>
              <a:t>Examples of narrow AI include diagnostic tools in healthcare that analyze medical images or predictive algorithms used in finance to assess credit risk.</a:t>
            </a:r>
            <a:endParaRPr sz="1200" dirty="0">
              <a:solidFill>
                <a:schemeClr val="lt1"/>
              </a:solidFill>
            </a:endParaRPr>
          </a:p>
          <a:p>
            <a:pPr marL="400050" lvl="0" indent="-247650" algn="l" rtl="0">
              <a:lnSpc>
                <a:spcPct val="150000"/>
              </a:lnSpc>
              <a:spcBef>
                <a:spcPts val="1000"/>
              </a:spcBef>
              <a:spcAft>
                <a:spcPts val="1000"/>
              </a:spcAft>
              <a:buClr>
                <a:schemeClr val="accent4"/>
              </a:buClr>
              <a:buSzPts val="1200"/>
              <a:buChar char="●"/>
            </a:pPr>
            <a:r>
              <a:rPr lang="en" sz="1200" dirty="0">
                <a:solidFill>
                  <a:schemeClr val="lt1"/>
                </a:solidFill>
              </a:rPr>
              <a:t>The deployment of these tools requires careful consideration; the context in which they are applied must align with their capabilities to ensure effective and responsible use.</a:t>
            </a:r>
            <a:endParaRPr sz="1200" dirty="0">
              <a:solidFill>
                <a:schemeClr val="lt1"/>
              </a:solidFill>
            </a:endParaRPr>
          </a:p>
        </p:txBody>
      </p:sp>
      <p:sp>
        <p:nvSpPr>
          <p:cNvPr id="342" name="Google Shape;342;p60" descr="title"/>
          <p:cNvSpPr txBox="1">
            <a:spLocks noGrp="1"/>
          </p:cNvSpPr>
          <p:nvPr>
            <p:ph type="title"/>
          </p:nvPr>
        </p:nvSpPr>
        <p:spPr>
          <a:xfrm>
            <a:off x="1573101"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sz="2400" b="1" dirty="0">
                <a:latin typeface="Bodoni Moda"/>
                <a:ea typeface="Bodoni Moda"/>
                <a:cs typeface="Bodoni Moda"/>
                <a:sym typeface="Bodoni Moda"/>
              </a:rPr>
              <a:t>2. Effective but Narrow AI Tools</a:t>
            </a:r>
            <a:endParaRPr sz="2400" b="1" dirty="0">
              <a:latin typeface="Bodoni Moda"/>
              <a:ea typeface="Bodoni Moda"/>
              <a:cs typeface="Bodoni Moda"/>
              <a:sym typeface="Bodoni Moda"/>
            </a:endParaRPr>
          </a:p>
        </p:txBody>
      </p:sp>
      <p:sp>
        <p:nvSpPr>
          <p:cNvPr id="343" name="Google Shape;343;p60"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AI Tools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909478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1" descr="detail_0"/>
          <p:cNvSpPr txBox="1">
            <a:spLocks noGrp="1"/>
          </p:cNvSpPr>
          <p:nvPr>
            <p:ph type="body" idx="1"/>
          </p:nvPr>
        </p:nvSpPr>
        <p:spPr>
          <a:xfrm>
            <a:off x="2742200" y="1373675"/>
            <a:ext cx="6158100" cy="3426900"/>
          </a:xfrm>
          <a:prstGeom prst="rect">
            <a:avLst/>
          </a:prstGeom>
        </p:spPr>
        <p:txBody>
          <a:bodyPr spcFirstLastPara="1" wrap="square" lIns="0" tIns="91425" rIns="0" bIns="91425" anchor="ctr" anchorCtr="0">
            <a:noAutofit/>
          </a:bodyPr>
          <a:lstStyle/>
          <a:p>
            <a:pPr marL="400050" lvl="0" indent="-260350" algn="l" rtl="0">
              <a:lnSpc>
                <a:spcPct val="150000"/>
              </a:lnSpc>
              <a:spcBef>
                <a:spcPts val="0"/>
              </a:spcBef>
              <a:spcAft>
                <a:spcPts val="0"/>
              </a:spcAft>
              <a:buClr>
                <a:schemeClr val="accent4"/>
              </a:buClr>
              <a:buSzPts val="1400"/>
              <a:buChar char="●"/>
            </a:pPr>
            <a:r>
              <a:rPr lang="en">
                <a:solidFill>
                  <a:schemeClr val="lt1"/>
                </a:solidFill>
              </a:rPr>
              <a:t>AI technology is experiencing exponential growth, with advancements in algorithms and computational power leading to significant improvements in performance and applicability across various sectors.</a:t>
            </a:r>
            <a:endParaRPr>
              <a:solidFill>
                <a:schemeClr val="lt1"/>
              </a:solidFill>
            </a:endParaRPr>
          </a:p>
          <a:p>
            <a:pPr marL="400050" lvl="0" indent="-260350" algn="l" rtl="0">
              <a:lnSpc>
                <a:spcPct val="150000"/>
              </a:lnSpc>
              <a:spcBef>
                <a:spcPts val="1000"/>
              </a:spcBef>
              <a:spcAft>
                <a:spcPts val="0"/>
              </a:spcAft>
              <a:buClr>
                <a:schemeClr val="accent4"/>
              </a:buClr>
              <a:buSzPts val="1400"/>
              <a:buChar char="●"/>
            </a:pPr>
            <a:r>
              <a:rPr lang="en">
                <a:solidFill>
                  <a:schemeClr val="lt1"/>
                </a:solidFill>
              </a:rPr>
              <a:t>This rapid development presents both opportunities and risks; without proactive engagement from legal experts, policymakers, and the judiciary, the potential for misuse and unregulated deployment of AI tools increases.</a:t>
            </a:r>
            <a:endParaRPr>
              <a:solidFill>
                <a:schemeClr val="lt1"/>
              </a:solidFill>
            </a:endParaRPr>
          </a:p>
          <a:p>
            <a:pPr marL="400050" lvl="0" indent="-260350" algn="l" rtl="0">
              <a:lnSpc>
                <a:spcPct val="150000"/>
              </a:lnSpc>
              <a:spcBef>
                <a:spcPts val="1000"/>
              </a:spcBef>
              <a:spcAft>
                <a:spcPts val="1000"/>
              </a:spcAft>
              <a:buClr>
                <a:schemeClr val="accent4"/>
              </a:buClr>
              <a:buSzPts val="1400"/>
              <a:buChar char="●"/>
            </a:pPr>
            <a:r>
              <a:rPr lang="en">
                <a:solidFill>
                  <a:schemeClr val="lt1"/>
                </a:solidFill>
              </a:rPr>
              <a:t>Stakeholders must collaborate to establish guidelines and frameworks that ensure AI technologies align with societal values and legal standards, protecting fundamental rights such as fairness and due process.</a:t>
            </a:r>
            <a:endParaRPr>
              <a:solidFill>
                <a:schemeClr val="lt1"/>
              </a:solidFill>
            </a:endParaRPr>
          </a:p>
        </p:txBody>
      </p:sp>
      <p:sp>
        <p:nvSpPr>
          <p:cNvPr id="355" name="Google Shape;355;p61" descr="title"/>
          <p:cNvSpPr txBox="1">
            <a:spLocks noGrp="1"/>
          </p:cNvSpPr>
          <p:nvPr>
            <p:ph type="title"/>
          </p:nvPr>
        </p:nvSpPr>
        <p:spPr>
          <a:xfrm>
            <a:off x="1008558" y="541618"/>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None/>
            </a:pPr>
            <a:r>
              <a:rPr lang="en" sz="2400" b="1" dirty="0">
                <a:latin typeface="Bodoni Moda"/>
                <a:ea typeface="Bodoni Moda"/>
                <a:cs typeface="Bodoni Moda"/>
                <a:sym typeface="Bodoni Moda"/>
              </a:rPr>
              <a:t>3. Rapid Gains and the Need for Engagement</a:t>
            </a:r>
            <a:endParaRPr sz="2400" b="1" dirty="0">
              <a:latin typeface="Bodoni Moda"/>
              <a:ea typeface="Bodoni Moda"/>
              <a:cs typeface="Bodoni Moda"/>
              <a:sym typeface="Bodoni Moda"/>
            </a:endParaRPr>
          </a:p>
        </p:txBody>
      </p:sp>
      <p:sp>
        <p:nvSpPr>
          <p:cNvPr id="356" name="Google Shape;356;p61"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AI Development</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7141483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83000">
              <a:schemeClr val="accent6"/>
            </a:gs>
            <a:gs pos="100000">
              <a:schemeClr val="accent1">
                <a:lumMod val="30000"/>
                <a:lumOff val="70000"/>
              </a:schemeClr>
            </a:gs>
          </a:gsLst>
          <a:lin ang="5400000" scaled="1"/>
        </a:gradFill>
        <a:effectLst/>
      </p:bgPr>
    </p:bg>
    <p:spTree>
      <p:nvGrpSpPr>
        <p:cNvPr id="1" name="Shape 366"/>
        <p:cNvGrpSpPr/>
        <p:nvPr/>
      </p:nvGrpSpPr>
      <p:grpSpPr>
        <a:xfrm>
          <a:off x="0" y="0"/>
          <a:ext cx="0" cy="0"/>
          <a:chOff x="0" y="0"/>
          <a:chExt cx="0" cy="0"/>
        </a:xfrm>
      </p:grpSpPr>
      <p:sp>
        <p:nvSpPr>
          <p:cNvPr id="367" name="Google Shape;367;p62" descr="detail_0"/>
          <p:cNvSpPr txBox="1">
            <a:spLocks noGrp="1"/>
          </p:cNvSpPr>
          <p:nvPr>
            <p:ph type="body" idx="1"/>
          </p:nvPr>
        </p:nvSpPr>
        <p:spPr>
          <a:xfrm>
            <a:off x="600891" y="1373675"/>
            <a:ext cx="8299409" cy="3363788"/>
          </a:xfrm>
          <a:prstGeom prst="rect">
            <a:avLst/>
          </a:prstGeom>
          <a:solidFill>
            <a:schemeClr val="dk1"/>
          </a:solidFill>
        </p:spPr>
        <p:txBody>
          <a:bodyPr spcFirstLastPara="1" wrap="square" lIns="0" tIns="91425" rIns="0" bIns="91425" anchor="ctr" anchorCtr="0">
            <a:noAutofit/>
          </a:bodyPr>
          <a:lstStyle/>
          <a:p>
            <a:pPr marL="400050" lvl="0" indent="-234950" algn="l" rtl="0">
              <a:lnSpc>
                <a:spcPct val="150000"/>
              </a:lnSpc>
              <a:spcBef>
                <a:spcPts val="0"/>
              </a:spcBef>
              <a:spcAft>
                <a:spcPts val="0"/>
              </a:spcAft>
              <a:buClr>
                <a:schemeClr val="lt2"/>
              </a:buClr>
              <a:buSzPts val="1000"/>
              <a:buChar char="●"/>
            </a:pPr>
            <a:r>
              <a:rPr lang="en" sz="1000" dirty="0">
                <a:solidFill>
                  <a:schemeClr val="bg2">
                    <a:lumMod val="50000"/>
                  </a:schemeClr>
                </a:solidFill>
              </a:rPr>
              <a:t>Deep learning AI systems are characterized by their complex architecture, which often includes multiple layers of interconnected nodes that process data in non-linear ways. This complexity can make it challenging for even the developers to fully understand how decisions are made.</a:t>
            </a:r>
            <a:endParaRPr sz="1000" dirty="0">
              <a:solidFill>
                <a:schemeClr val="bg2">
                  <a:lumMod val="50000"/>
                </a:schemeClr>
              </a:solidFill>
            </a:endParaRPr>
          </a:p>
          <a:p>
            <a:pPr marL="400050" lvl="0" indent="-234950" algn="l" rtl="0">
              <a:lnSpc>
                <a:spcPct val="150000"/>
              </a:lnSpc>
              <a:spcBef>
                <a:spcPts val="1000"/>
              </a:spcBef>
              <a:spcAft>
                <a:spcPts val="0"/>
              </a:spcAft>
              <a:buClr>
                <a:schemeClr val="lt2"/>
              </a:buClr>
              <a:buSzPts val="1000"/>
              <a:buChar char="●"/>
            </a:pPr>
            <a:r>
              <a:rPr lang="en" sz="1000" dirty="0">
                <a:solidFill>
                  <a:schemeClr val="bg2">
                    <a:lumMod val="50000"/>
                  </a:schemeClr>
                </a:solidFill>
              </a:rPr>
              <a:t>The opacity of these systems arises because they learn from vast amounts of data, adjusting their internal parameters through processes that are not easily interpretable. This can lead to a lack of transparency in how inputs are translated into outputs, raising concerns about accountability.</a:t>
            </a:r>
            <a:endParaRPr sz="1000" dirty="0">
              <a:solidFill>
                <a:schemeClr val="bg2">
                  <a:lumMod val="50000"/>
                </a:schemeClr>
              </a:solidFill>
            </a:endParaRPr>
          </a:p>
          <a:p>
            <a:pPr marL="400050" lvl="0" indent="-234950" algn="l" rtl="0">
              <a:lnSpc>
                <a:spcPct val="150000"/>
              </a:lnSpc>
              <a:spcBef>
                <a:spcPts val="1000"/>
              </a:spcBef>
              <a:spcAft>
                <a:spcPts val="0"/>
              </a:spcAft>
              <a:buClr>
                <a:schemeClr val="lt2"/>
              </a:buClr>
              <a:buSzPts val="1000"/>
              <a:buChar char="●"/>
            </a:pPr>
            <a:r>
              <a:rPr lang="en" sz="1000" dirty="0">
                <a:solidFill>
                  <a:schemeClr val="bg2">
                    <a:lumMod val="50000"/>
                  </a:schemeClr>
                </a:solidFill>
              </a:rPr>
              <a:t>In judicial contexts, the inability to explain AI decision-making processes can undermine trust. Stakeholders may find it difficult to accept AI-generated outcomes if they cannot comprehend the rationale behind them, which is essential for ensuring fairness and justice.</a:t>
            </a:r>
            <a:endParaRPr sz="1000" dirty="0">
              <a:solidFill>
                <a:schemeClr val="bg2">
                  <a:lumMod val="50000"/>
                </a:schemeClr>
              </a:solidFill>
            </a:endParaRPr>
          </a:p>
          <a:p>
            <a:pPr marL="400050" lvl="0" indent="-234950" algn="l" rtl="0">
              <a:lnSpc>
                <a:spcPct val="150000"/>
              </a:lnSpc>
              <a:spcBef>
                <a:spcPts val="1000"/>
              </a:spcBef>
              <a:spcAft>
                <a:spcPts val="1000"/>
              </a:spcAft>
              <a:buClr>
                <a:schemeClr val="lt2"/>
              </a:buClr>
              <a:buSzPts val="1000"/>
              <a:buChar char="●"/>
            </a:pPr>
            <a:r>
              <a:rPr lang="en" sz="1000" dirty="0">
                <a:solidFill>
                  <a:schemeClr val="bg2">
                    <a:lumMod val="50000"/>
                  </a:schemeClr>
                </a:solidFill>
              </a:rPr>
              <a:t>Furthermore, biases inherent in training data can propagate through deep learning algorithms. If the data reflects historical inequities, the AI may inadvertently amplify these biases, making it crucial to scrutinize both the input data and the model's outcomes.</a:t>
            </a:r>
            <a:endParaRPr sz="1000" dirty="0">
              <a:solidFill>
                <a:schemeClr val="bg2">
                  <a:lumMod val="50000"/>
                </a:schemeClr>
              </a:solidFill>
            </a:endParaRPr>
          </a:p>
        </p:txBody>
      </p:sp>
      <p:sp>
        <p:nvSpPr>
          <p:cNvPr id="368" name="Google Shape;368;p62" descr="title"/>
          <p:cNvSpPr txBox="1">
            <a:spLocks noGrp="1"/>
          </p:cNvSpPr>
          <p:nvPr>
            <p:ph type="title"/>
          </p:nvPr>
        </p:nvSpPr>
        <p:spPr>
          <a:xfrm>
            <a:off x="1010451" y="825861"/>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dirty="0">
                <a:solidFill>
                  <a:schemeClr val="bg2">
                    <a:lumMod val="50000"/>
                  </a:schemeClr>
                </a:solidFill>
                <a:latin typeface="Bodoni Moda"/>
                <a:ea typeface="Bodoni Moda"/>
                <a:cs typeface="Bodoni Moda"/>
                <a:sym typeface="Bodoni Moda"/>
              </a:rPr>
              <a:t>4. The Opacity of Deep Learning AI</a:t>
            </a:r>
            <a:endParaRPr sz="2400" b="1" dirty="0">
              <a:solidFill>
                <a:schemeClr val="bg2">
                  <a:lumMod val="50000"/>
                </a:schemeClr>
              </a:solidFill>
              <a:latin typeface="Bodoni Moda"/>
              <a:ea typeface="Bodoni Moda"/>
              <a:cs typeface="Bodoni Moda"/>
              <a:sym typeface="Bodoni Moda"/>
            </a:endParaRPr>
          </a:p>
        </p:txBody>
      </p:sp>
      <p:sp>
        <p:nvSpPr>
          <p:cNvPr id="369" name="Google Shape;369;p62"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AI Complexity</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395750416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3" descr="header_0"/>
          <p:cNvSpPr txBox="1">
            <a:spLocks noGrp="1"/>
          </p:cNvSpPr>
          <p:nvPr>
            <p:ph type="subTitle" idx="4294967295"/>
          </p:nvPr>
        </p:nvSpPr>
        <p:spPr>
          <a:xfrm>
            <a:off x="348600"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Generating Information to Inform Decisions</a:t>
            </a:r>
            <a:endParaRPr sz="1200" b="1">
              <a:solidFill>
                <a:schemeClr val="accent1"/>
              </a:solidFill>
              <a:latin typeface="Noto Sans"/>
              <a:ea typeface="Noto Sans"/>
              <a:cs typeface="Noto Sans"/>
              <a:sym typeface="Noto Sans"/>
            </a:endParaRPr>
          </a:p>
        </p:txBody>
      </p:sp>
      <p:sp>
        <p:nvSpPr>
          <p:cNvPr id="381" name="Google Shape;381;p63" descr="header_1"/>
          <p:cNvSpPr txBox="1">
            <a:spLocks noGrp="1"/>
          </p:cNvSpPr>
          <p:nvPr>
            <p:ph type="subTitle" idx="4294967295"/>
          </p:nvPr>
        </p:nvSpPr>
        <p:spPr>
          <a:xfrm>
            <a:off x="4569498"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Creating Synthetic Media</a:t>
            </a:r>
            <a:endParaRPr sz="1200" b="1">
              <a:solidFill>
                <a:schemeClr val="accent1"/>
              </a:solidFill>
              <a:latin typeface="Noto Sans"/>
              <a:ea typeface="Noto Sans"/>
              <a:cs typeface="Noto Sans"/>
              <a:sym typeface="Noto Sans"/>
            </a:endParaRPr>
          </a:p>
        </p:txBody>
      </p:sp>
      <p:sp>
        <p:nvSpPr>
          <p:cNvPr id="382" name="Google Shape;382;p63" descr="detail_0"/>
          <p:cNvSpPr txBox="1">
            <a:spLocks noGrp="1"/>
          </p:cNvSpPr>
          <p:nvPr>
            <p:ph type="body" idx="1"/>
          </p:nvPr>
        </p:nvSpPr>
        <p:spPr>
          <a:xfrm>
            <a:off x="348597" y="2281725"/>
            <a:ext cx="3779700" cy="24828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n" sz="1200">
                <a:solidFill>
                  <a:schemeClr val="lt1"/>
                </a:solidFill>
              </a:rPr>
              <a:t>AI tools analyze vast datasets to provide insights for decision-making.</a:t>
            </a:r>
            <a:endParaRPr sz="1200">
              <a:solidFill>
                <a:schemeClr val="lt1"/>
              </a:solidFill>
            </a:endParaRPr>
          </a:p>
          <a:p>
            <a:pPr marL="342900" lvl="0" indent="-219075" algn="l" rtl="0">
              <a:spcBef>
                <a:spcPts val="1000"/>
              </a:spcBef>
              <a:spcAft>
                <a:spcPts val="0"/>
              </a:spcAft>
              <a:buClr>
                <a:schemeClr val="lt1"/>
              </a:buClr>
              <a:buSzPts val="1200"/>
              <a:buChar char="●"/>
            </a:pPr>
            <a:r>
              <a:rPr lang="en" sz="1200">
                <a:solidFill>
                  <a:schemeClr val="lt1"/>
                </a:solidFill>
              </a:rPr>
              <a:t>They generate classifications, probabilities, or recommendations based on data inputs.</a:t>
            </a:r>
            <a:endParaRPr sz="1200">
              <a:solidFill>
                <a:schemeClr val="lt1"/>
              </a:solidFill>
            </a:endParaRPr>
          </a:p>
          <a:p>
            <a:pPr marL="342900" lvl="0" indent="-219075" algn="l" rtl="0">
              <a:spcBef>
                <a:spcPts val="1000"/>
              </a:spcBef>
              <a:spcAft>
                <a:spcPts val="1000"/>
              </a:spcAft>
              <a:buClr>
                <a:schemeClr val="lt1"/>
              </a:buClr>
              <a:buSzPts val="1200"/>
              <a:buChar char="●"/>
            </a:pPr>
            <a:r>
              <a:rPr lang="en" sz="1200">
                <a:solidFill>
                  <a:schemeClr val="lt1"/>
                </a:solidFill>
              </a:rPr>
              <a:t>Examples include risk assessment algorithms in criminal justice and medical diagnosis predictions.</a:t>
            </a:r>
            <a:endParaRPr sz="1200">
              <a:solidFill>
                <a:schemeClr val="lt1"/>
              </a:solidFill>
            </a:endParaRPr>
          </a:p>
        </p:txBody>
      </p:sp>
      <p:sp>
        <p:nvSpPr>
          <p:cNvPr id="383" name="Google Shape;383;p63" descr="detail_1"/>
          <p:cNvSpPr txBox="1">
            <a:spLocks noGrp="1"/>
          </p:cNvSpPr>
          <p:nvPr>
            <p:ph type="body" idx="1"/>
          </p:nvPr>
        </p:nvSpPr>
        <p:spPr>
          <a:xfrm>
            <a:off x="4569492" y="2281725"/>
            <a:ext cx="3779700" cy="24828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n" sz="1200">
                <a:solidFill>
                  <a:schemeClr val="lt1"/>
                </a:solidFill>
              </a:rPr>
              <a:t>Generative AI produces fake digital content, such as images and videos.</a:t>
            </a:r>
            <a:endParaRPr sz="1200">
              <a:solidFill>
                <a:schemeClr val="lt1"/>
              </a:solidFill>
            </a:endParaRPr>
          </a:p>
          <a:p>
            <a:pPr marL="342900" lvl="0" indent="-219075" algn="l" rtl="0">
              <a:spcBef>
                <a:spcPts val="1000"/>
              </a:spcBef>
              <a:spcAft>
                <a:spcPts val="0"/>
              </a:spcAft>
              <a:buClr>
                <a:schemeClr val="lt1"/>
              </a:buClr>
              <a:buSzPts val="1200"/>
              <a:buChar char="●"/>
            </a:pPr>
            <a:r>
              <a:rPr lang="en" sz="1200">
                <a:solidFill>
                  <a:schemeClr val="lt1"/>
                </a:solidFill>
              </a:rPr>
              <a:t>This technology can create hyper-realistic media that may mislead viewers.</a:t>
            </a:r>
            <a:endParaRPr sz="1200">
              <a:solidFill>
                <a:schemeClr val="lt1"/>
              </a:solidFill>
            </a:endParaRPr>
          </a:p>
          <a:p>
            <a:pPr marL="342900" lvl="0" indent="-219075" algn="l" rtl="0">
              <a:spcBef>
                <a:spcPts val="1000"/>
              </a:spcBef>
              <a:spcAft>
                <a:spcPts val="1000"/>
              </a:spcAft>
              <a:buClr>
                <a:schemeClr val="lt1"/>
              </a:buClr>
              <a:buSzPts val="1200"/>
              <a:buChar char="●"/>
            </a:pPr>
            <a:r>
              <a:rPr lang="en" sz="1200">
                <a:solidFill>
                  <a:schemeClr val="lt1"/>
                </a:solidFill>
              </a:rPr>
              <a:t>Judicial challenges arise when determining the authenticity and reliability of such media in court.</a:t>
            </a:r>
            <a:endParaRPr sz="1200">
              <a:solidFill>
                <a:schemeClr val="lt1"/>
              </a:solidFill>
            </a:endParaRPr>
          </a:p>
        </p:txBody>
      </p:sp>
      <p:sp>
        <p:nvSpPr>
          <p:cNvPr id="384" name="Google Shape;384;p63" descr="title"/>
          <p:cNvSpPr txBox="1">
            <a:spLocks noGrp="1"/>
          </p:cNvSpPr>
          <p:nvPr>
            <p:ph type="title"/>
          </p:nvPr>
        </p:nvSpPr>
        <p:spPr>
          <a:xfrm>
            <a:off x="1195950" y="870674"/>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5. Information and Media Generation by AI</a:t>
            </a:r>
            <a:endParaRPr sz="2400" b="1">
              <a:solidFill>
                <a:schemeClr val="lt1"/>
              </a:solidFill>
              <a:latin typeface="Bodoni Moda"/>
              <a:ea typeface="Bodoni Moda"/>
              <a:cs typeface="Bodoni Moda"/>
              <a:sym typeface="Bodoni Moda"/>
            </a:endParaRPr>
          </a:p>
        </p:txBody>
      </p:sp>
      <p:cxnSp>
        <p:nvCxnSpPr>
          <p:cNvPr id="385" name="Google Shape;385;p63"/>
          <p:cNvCxnSpPr/>
          <p:nvPr/>
        </p:nvCxnSpPr>
        <p:spPr>
          <a:xfrm>
            <a:off x="348600" y="2056125"/>
            <a:ext cx="1694700" cy="0"/>
          </a:xfrm>
          <a:prstGeom prst="straightConnector1">
            <a:avLst/>
          </a:prstGeom>
          <a:noFill/>
          <a:ln w="9525" cap="flat" cmpd="sng">
            <a:solidFill>
              <a:schemeClr val="dk2"/>
            </a:solidFill>
            <a:prstDash val="solid"/>
            <a:round/>
            <a:headEnd type="none" w="med" len="med"/>
            <a:tailEnd type="none" w="med" len="med"/>
          </a:ln>
        </p:spPr>
      </p:cxnSp>
      <p:cxnSp>
        <p:nvCxnSpPr>
          <p:cNvPr id="386" name="Google Shape;386;p63"/>
          <p:cNvCxnSpPr/>
          <p:nvPr/>
        </p:nvCxnSpPr>
        <p:spPr>
          <a:xfrm>
            <a:off x="4569500" y="2056125"/>
            <a:ext cx="1694700" cy="0"/>
          </a:xfrm>
          <a:prstGeom prst="straightConnector1">
            <a:avLst/>
          </a:prstGeom>
          <a:noFill/>
          <a:ln w="9525" cap="flat" cmpd="sng">
            <a:solidFill>
              <a:schemeClr val="dk2"/>
            </a:solidFill>
            <a:prstDash val="solid"/>
            <a:round/>
            <a:headEnd type="none" w="med" len="med"/>
            <a:tailEnd type="none" w="med" len="med"/>
          </a:ln>
        </p:spPr>
      </p:cxnSp>
      <p:sp>
        <p:nvSpPr>
          <p:cNvPr id="387" name="Google Shape;387;p63"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AI Functions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38604644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64" descr="header_0"/>
          <p:cNvSpPr txBox="1">
            <a:spLocks noGrp="1"/>
          </p:cNvSpPr>
          <p:nvPr>
            <p:ph type="subTitle" idx="4294967295"/>
          </p:nvPr>
        </p:nvSpPr>
        <p:spPr>
          <a:xfrm>
            <a:off x="348600" y="1299750"/>
            <a:ext cx="3779700" cy="5361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4"/>
                </a:solidFill>
              </a:rPr>
              <a:t>Benefits of Appropriate AI Use</a:t>
            </a:r>
            <a:endParaRPr sz="1200" b="1">
              <a:solidFill>
                <a:schemeClr val="accent4"/>
              </a:solidFill>
            </a:endParaRPr>
          </a:p>
        </p:txBody>
      </p:sp>
      <p:sp>
        <p:nvSpPr>
          <p:cNvPr id="399" name="Google Shape;399;p64" descr="header_1"/>
          <p:cNvSpPr txBox="1">
            <a:spLocks noGrp="1"/>
          </p:cNvSpPr>
          <p:nvPr>
            <p:ph type="subTitle" idx="4294967295"/>
          </p:nvPr>
        </p:nvSpPr>
        <p:spPr>
          <a:xfrm>
            <a:off x="4569498" y="1299750"/>
            <a:ext cx="3779700" cy="5361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1"/>
                </a:solidFill>
              </a:rPr>
              <a:t>Risks of Inappropriate AI Use</a:t>
            </a:r>
            <a:endParaRPr sz="1200" b="1">
              <a:solidFill>
                <a:schemeClr val="accent1"/>
              </a:solidFill>
            </a:endParaRPr>
          </a:p>
        </p:txBody>
      </p:sp>
      <p:sp>
        <p:nvSpPr>
          <p:cNvPr id="400" name="Google Shape;400;p64" descr="detail_0"/>
          <p:cNvSpPr txBox="1">
            <a:spLocks noGrp="1"/>
          </p:cNvSpPr>
          <p:nvPr>
            <p:ph type="body" idx="1"/>
          </p:nvPr>
        </p:nvSpPr>
        <p:spPr>
          <a:xfrm>
            <a:off x="348600" y="1921075"/>
            <a:ext cx="3779700" cy="2843400"/>
          </a:xfrm>
          <a:prstGeom prst="rect">
            <a:avLst/>
          </a:prstGeom>
        </p:spPr>
        <p:txBody>
          <a:bodyPr spcFirstLastPara="1" wrap="square" lIns="0" tIns="91425" rIns="0" bIns="91425" anchor="t" anchorCtr="0">
            <a:noAutofit/>
          </a:bodyPr>
          <a:lstStyle/>
          <a:p>
            <a:pPr marL="342900" lvl="0" indent="-212725" algn="l" rtl="0">
              <a:spcBef>
                <a:spcPts val="0"/>
              </a:spcBef>
              <a:spcAft>
                <a:spcPts val="0"/>
              </a:spcAft>
              <a:buClr>
                <a:schemeClr val="accent4"/>
              </a:buClr>
              <a:buSzPts val="1100"/>
              <a:buChar char="●"/>
            </a:pPr>
            <a:r>
              <a:rPr lang="en" sz="1100">
                <a:solidFill>
                  <a:schemeClr val="accent4"/>
                </a:solidFill>
              </a:rPr>
              <a:t>AI tools can enhance efficiency in judicial processes, allowing for faster case resolutions and reduced backlog in courts.</a:t>
            </a:r>
            <a:endParaRPr sz="1100">
              <a:solidFill>
                <a:schemeClr val="accent4"/>
              </a:solidFill>
            </a:endParaRPr>
          </a:p>
          <a:p>
            <a:pPr marL="342900" lvl="0" indent="-212725" algn="l" rtl="0">
              <a:spcBef>
                <a:spcPts val="1000"/>
              </a:spcBef>
              <a:spcAft>
                <a:spcPts val="0"/>
              </a:spcAft>
              <a:buClr>
                <a:schemeClr val="accent4"/>
              </a:buClr>
              <a:buSzPts val="1100"/>
              <a:buChar char="●"/>
            </a:pPr>
            <a:r>
              <a:rPr lang="en" sz="1100">
                <a:solidFill>
                  <a:schemeClr val="accent4"/>
                </a:solidFill>
              </a:rPr>
              <a:t>When properly designed, AI can aid in making evidence-based decisions, thereby improving the overall quality and consistency of judgements.</a:t>
            </a:r>
            <a:endParaRPr sz="1100">
              <a:solidFill>
                <a:schemeClr val="accent4"/>
              </a:solidFill>
            </a:endParaRPr>
          </a:p>
          <a:p>
            <a:pPr marL="342900" lvl="0" indent="-212725" algn="l" rtl="0">
              <a:spcBef>
                <a:spcPts val="1000"/>
              </a:spcBef>
              <a:spcAft>
                <a:spcPts val="1000"/>
              </a:spcAft>
              <a:buClr>
                <a:schemeClr val="accent4"/>
              </a:buClr>
              <a:buSzPts val="1100"/>
              <a:buChar char="●"/>
            </a:pPr>
            <a:r>
              <a:rPr lang="en" sz="1100">
                <a:solidFill>
                  <a:schemeClr val="accent4"/>
                </a:solidFill>
              </a:rPr>
              <a:t>AI can assist judges in identifying and mitigating human biases by providing objective data-driven insights during sentencing and bail decisions.</a:t>
            </a:r>
            <a:endParaRPr sz="1100">
              <a:solidFill>
                <a:schemeClr val="accent4"/>
              </a:solidFill>
            </a:endParaRPr>
          </a:p>
        </p:txBody>
      </p:sp>
      <p:sp>
        <p:nvSpPr>
          <p:cNvPr id="401" name="Google Shape;401;p64" descr="detail_1"/>
          <p:cNvSpPr txBox="1">
            <a:spLocks noGrp="1"/>
          </p:cNvSpPr>
          <p:nvPr>
            <p:ph type="body" idx="1"/>
          </p:nvPr>
        </p:nvSpPr>
        <p:spPr>
          <a:xfrm>
            <a:off x="4569498" y="1921075"/>
            <a:ext cx="3779700" cy="28434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accent1"/>
              </a:buClr>
              <a:buSzPts val="1000"/>
              <a:buChar char="●"/>
            </a:pPr>
            <a:r>
              <a:rPr lang="en" sz="1000">
                <a:solidFill>
                  <a:schemeClr val="accent1"/>
                </a:solidFill>
              </a:rPr>
              <a:t>Inappropriate use of AI may perpetuate existing biases present in training data, leading to unfair outcomes in sentencing or other judicial decisions.</a:t>
            </a:r>
            <a:endParaRPr sz="1000">
              <a:solidFill>
                <a:schemeClr val="accent1"/>
              </a:solidFill>
            </a:endParaRPr>
          </a:p>
          <a:p>
            <a:pPr marL="342900" lvl="0" indent="-206375" algn="l" rtl="0">
              <a:spcBef>
                <a:spcPts val="1000"/>
              </a:spcBef>
              <a:spcAft>
                <a:spcPts val="0"/>
              </a:spcAft>
              <a:buClr>
                <a:schemeClr val="accent1"/>
              </a:buClr>
              <a:buSzPts val="1000"/>
              <a:buChar char="●"/>
            </a:pPr>
            <a:r>
              <a:rPr lang="en" sz="1000">
                <a:solidFill>
                  <a:schemeClr val="accent1"/>
                </a:solidFill>
              </a:rPr>
              <a:t>Over-reliance on AI tools can diminish judicial discretion and the nuanced understanding that judges bring to individual cases, potentially undermining due process.</a:t>
            </a:r>
            <a:endParaRPr sz="1000">
              <a:solidFill>
                <a:schemeClr val="accent1"/>
              </a:solidFill>
            </a:endParaRPr>
          </a:p>
          <a:p>
            <a:pPr marL="342900" lvl="0" indent="-206375" algn="l" rtl="0">
              <a:spcBef>
                <a:spcPts val="1000"/>
              </a:spcBef>
              <a:spcAft>
                <a:spcPts val="1000"/>
              </a:spcAft>
              <a:buClr>
                <a:schemeClr val="accent1"/>
              </a:buClr>
              <a:buSzPts val="1000"/>
              <a:buChar char="●"/>
            </a:pPr>
            <a:r>
              <a:rPr lang="en" sz="1000">
                <a:solidFill>
                  <a:schemeClr val="accent1"/>
                </a:solidFill>
              </a:rPr>
              <a:t>Lack of transparency in AI algorithms can lead to a failure in accountability, making it difficult to challenge or appeal decisions based on AI-generated outputs.</a:t>
            </a:r>
            <a:endParaRPr sz="1000">
              <a:solidFill>
                <a:schemeClr val="accent1"/>
              </a:solidFill>
            </a:endParaRPr>
          </a:p>
        </p:txBody>
      </p:sp>
      <p:sp>
        <p:nvSpPr>
          <p:cNvPr id="402" name="Google Shape;402;p64" descr="title"/>
          <p:cNvSpPr txBox="1">
            <a:spLocks noGrp="1"/>
          </p:cNvSpPr>
          <p:nvPr>
            <p:ph type="title"/>
          </p:nvPr>
        </p:nvSpPr>
        <p:spPr>
          <a:xfrm>
            <a:off x="1019160" y="593200"/>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200" b="1" dirty="0">
                <a:latin typeface="Bodoni Moda"/>
                <a:ea typeface="Bodoni Moda"/>
                <a:cs typeface="Bodoni Moda"/>
                <a:sym typeface="Bodoni Moda"/>
              </a:rPr>
              <a:t>6 &amp; 7. Appropriate vs. Inappropriate Use of AI</a:t>
            </a:r>
            <a:endParaRPr sz="2200" b="1" dirty="0">
              <a:solidFill>
                <a:schemeClr val="lt1"/>
              </a:solidFill>
              <a:latin typeface="Bodoni Moda"/>
              <a:ea typeface="Bodoni Moda"/>
              <a:cs typeface="Bodoni Moda"/>
              <a:sym typeface="Bodoni Moda"/>
            </a:endParaRPr>
          </a:p>
        </p:txBody>
      </p:sp>
      <p:sp>
        <p:nvSpPr>
          <p:cNvPr id="403" name="Google Shape;403;p6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5"/>
                </a:solidFill>
                <a:latin typeface="Noto Sans"/>
                <a:ea typeface="Noto Sans"/>
                <a:cs typeface="Noto Sans"/>
                <a:sym typeface="Noto Sans"/>
              </a:rPr>
              <a:t>AI in Judiciary</a:t>
            </a:r>
            <a:endParaRPr sz="1000" b="1">
              <a:solidFill>
                <a:schemeClr val="accent5"/>
              </a:solidFill>
              <a:latin typeface="Noto Sans"/>
              <a:ea typeface="Noto Sans"/>
              <a:cs typeface="Noto Sans"/>
              <a:sym typeface="Noto Sans"/>
            </a:endParaRPr>
          </a:p>
        </p:txBody>
      </p:sp>
    </p:spTree>
    <p:extLst>
      <p:ext uri="{BB962C8B-B14F-4D97-AF65-F5344CB8AC3E}">
        <p14:creationId xmlns:p14="http://schemas.microsoft.com/office/powerpoint/2010/main" val="4463431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5" descr="header_0"/>
          <p:cNvSpPr txBox="1">
            <a:spLocks noGrp="1"/>
          </p:cNvSpPr>
          <p:nvPr>
            <p:ph type="subTitle" idx="4294967295"/>
          </p:nvPr>
        </p:nvSpPr>
        <p:spPr>
          <a:xfrm>
            <a:off x="348525"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Promise of Generative AI</a:t>
            </a:r>
            <a:endParaRPr sz="1200" b="1">
              <a:solidFill>
                <a:schemeClr val="lt1"/>
              </a:solidFill>
            </a:endParaRPr>
          </a:p>
        </p:txBody>
      </p:sp>
      <p:sp>
        <p:nvSpPr>
          <p:cNvPr id="415" name="Google Shape;415;p65" descr="header_1"/>
          <p:cNvSpPr txBox="1">
            <a:spLocks noGrp="1"/>
          </p:cNvSpPr>
          <p:nvPr>
            <p:ph type="subTitle" idx="4294967295"/>
          </p:nvPr>
        </p:nvSpPr>
        <p:spPr>
          <a:xfrm>
            <a:off x="3264859"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Applications in Synthetic Media</a:t>
            </a:r>
            <a:endParaRPr sz="1200" b="1">
              <a:solidFill>
                <a:schemeClr val="lt1"/>
              </a:solidFill>
            </a:endParaRPr>
          </a:p>
        </p:txBody>
      </p:sp>
      <p:sp>
        <p:nvSpPr>
          <p:cNvPr id="416" name="Google Shape;416;p65" descr="header_2"/>
          <p:cNvSpPr txBox="1">
            <a:spLocks noGrp="1"/>
          </p:cNvSpPr>
          <p:nvPr>
            <p:ph type="subTitle" idx="4294967295"/>
          </p:nvPr>
        </p:nvSpPr>
        <p:spPr>
          <a:xfrm>
            <a:off x="6181175" y="1444825"/>
            <a:ext cx="2509500" cy="6015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b="1">
                <a:solidFill>
                  <a:schemeClr val="lt1"/>
                </a:solidFill>
              </a:rPr>
              <a:t>Potential Dangers</a:t>
            </a:r>
            <a:endParaRPr sz="1200" b="1">
              <a:solidFill>
                <a:schemeClr val="lt1"/>
              </a:solidFill>
            </a:endParaRPr>
          </a:p>
        </p:txBody>
      </p:sp>
      <p:sp>
        <p:nvSpPr>
          <p:cNvPr id="417" name="Google Shape;417;p65" descr="detail_0"/>
          <p:cNvSpPr txBox="1">
            <a:spLocks noGrp="1"/>
          </p:cNvSpPr>
          <p:nvPr>
            <p:ph type="body" idx="1"/>
          </p:nvPr>
        </p:nvSpPr>
        <p:spPr>
          <a:xfrm>
            <a:off x="348525"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n" sz="1200">
                <a:solidFill>
                  <a:schemeClr val="lt1"/>
                </a:solidFill>
              </a:rPr>
              <a:t>Generative AI tools can create realistic synthetic data and media, enhancing fields such as medical research, entertainment, and education. They enable the simulation of scenarios for training and analysis.</a:t>
            </a:r>
            <a:endParaRPr sz="1200">
              <a:solidFill>
                <a:schemeClr val="lt1"/>
              </a:solidFill>
            </a:endParaRPr>
          </a:p>
        </p:txBody>
      </p:sp>
      <p:sp>
        <p:nvSpPr>
          <p:cNvPr id="418" name="Google Shape;418;p65" descr="detail_1"/>
          <p:cNvSpPr txBox="1">
            <a:spLocks noGrp="1"/>
          </p:cNvSpPr>
          <p:nvPr>
            <p:ph type="body" idx="1"/>
          </p:nvPr>
        </p:nvSpPr>
        <p:spPr>
          <a:xfrm>
            <a:off x="3264850"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n" sz="1200">
                <a:solidFill>
                  <a:schemeClr val="lt1"/>
                </a:solidFill>
              </a:rPr>
              <a:t>These tools are used to generate digital content like images, videos, and audio, which can improve user experiences in gaming, film, and advertising while allowing for creative innovations.</a:t>
            </a:r>
            <a:endParaRPr sz="1200">
              <a:solidFill>
                <a:schemeClr val="lt1"/>
              </a:solidFill>
            </a:endParaRPr>
          </a:p>
        </p:txBody>
      </p:sp>
      <p:sp>
        <p:nvSpPr>
          <p:cNvPr id="419" name="Google Shape;419;p65" descr="detail_2"/>
          <p:cNvSpPr txBox="1">
            <a:spLocks noGrp="1"/>
          </p:cNvSpPr>
          <p:nvPr>
            <p:ph type="body" idx="1"/>
          </p:nvPr>
        </p:nvSpPr>
        <p:spPr>
          <a:xfrm>
            <a:off x="6181150" y="2367851"/>
            <a:ext cx="2509500" cy="2256900"/>
          </a:xfrm>
          <a:prstGeom prst="rect">
            <a:avLst/>
          </a:prstGeom>
        </p:spPr>
        <p:txBody>
          <a:bodyPr spcFirstLastPara="1" wrap="square" lIns="0" tIns="91425" rIns="0" bIns="91425" anchor="t" anchorCtr="0">
            <a:noAutofit/>
          </a:bodyPr>
          <a:lstStyle/>
          <a:p>
            <a:pPr marL="0" lvl="0" indent="0" algn="l" rtl="0">
              <a:lnSpc>
                <a:spcPct val="150000"/>
              </a:lnSpc>
              <a:spcBef>
                <a:spcPts val="0"/>
              </a:spcBef>
              <a:spcAft>
                <a:spcPts val="1000"/>
              </a:spcAft>
              <a:buNone/>
            </a:pPr>
            <a:r>
              <a:rPr lang="en" sz="1200" dirty="0">
                <a:solidFill>
                  <a:schemeClr val="lt1"/>
                </a:solidFill>
              </a:rPr>
              <a:t>However, generative AI can produce hyper-realistic fakes that may mislead or manipulate public perception, challenge the authenticity of evidence in court, and undermine trust in information.</a:t>
            </a:r>
            <a:endParaRPr sz="1200" dirty="0">
              <a:solidFill>
                <a:schemeClr val="lt1"/>
              </a:solidFill>
            </a:endParaRPr>
          </a:p>
        </p:txBody>
      </p:sp>
      <p:sp>
        <p:nvSpPr>
          <p:cNvPr id="420" name="Google Shape;420;p65" descr="title"/>
          <p:cNvSpPr txBox="1">
            <a:spLocks noGrp="1"/>
          </p:cNvSpPr>
          <p:nvPr>
            <p:ph type="title"/>
          </p:nvPr>
        </p:nvSpPr>
        <p:spPr>
          <a:xfrm>
            <a:off x="1411046" y="780687"/>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dirty="0">
                <a:latin typeface="Bodoni Moda"/>
                <a:ea typeface="Bodoni Moda"/>
                <a:cs typeface="Bodoni Moda"/>
                <a:sym typeface="Bodoni Moda"/>
              </a:rPr>
              <a:t>8. The Role of Generative AI Tools</a:t>
            </a:r>
            <a:endParaRPr sz="2400" b="1" dirty="0">
              <a:solidFill>
                <a:schemeClr val="lt1"/>
              </a:solidFill>
              <a:latin typeface="Bodoni Moda"/>
              <a:ea typeface="Bodoni Moda"/>
              <a:cs typeface="Bodoni Moda"/>
              <a:sym typeface="Bodoni Moda"/>
            </a:endParaRPr>
          </a:p>
        </p:txBody>
      </p:sp>
      <p:sp>
        <p:nvSpPr>
          <p:cNvPr id="421" name="Google Shape;421;p65"/>
          <p:cNvSpPr/>
          <p:nvPr/>
        </p:nvSpPr>
        <p:spPr>
          <a:xfrm>
            <a:off x="1562475" y="21206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22" name="Google Shape;422;p65"/>
          <p:cNvSpPr/>
          <p:nvPr/>
        </p:nvSpPr>
        <p:spPr>
          <a:xfrm>
            <a:off x="4478788" y="21206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23" name="Google Shape;423;p65"/>
          <p:cNvSpPr/>
          <p:nvPr/>
        </p:nvSpPr>
        <p:spPr>
          <a:xfrm>
            <a:off x="7395113" y="20444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424" name="Google Shape;424;p65" descr="chapter"/>
          <p:cNvSpPr txBox="1"/>
          <p:nvPr/>
        </p:nvSpPr>
        <p:spPr>
          <a:xfrm>
            <a:off x="1741971" y="331087"/>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AI Applications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17444776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56" descr="presentation_title"/>
          <p:cNvSpPr txBox="1">
            <a:spLocks noGrp="1"/>
          </p:cNvSpPr>
          <p:nvPr>
            <p:ph type="ctrTitle"/>
          </p:nvPr>
        </p:nvSpPr>
        <p:spPr>
          <a:xfrm>
            <a:off x="570225" y="1545450"/>
            <a:ext cx="5601900" cy="20526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sz="5000" b="1">
                <a:latin typeface="Bodoni Moda"/>
                <a:ea typeface="Bodoni Moda"/>
                <a:cs typeface="Bodoni Moda"/>
                <a:sym typeface="Bodoni Moda"/>
              </a:rPr>
              <a:t>Legal Text Analytics Tools</a:t>
            </a:r>
            <a:endParaRPr sz="5000" b="1">
              <a:latin typeface="Bodoni Moda"/>
              <a:ea typeface="Bodoni Moda"/>
              <a:cs typeface="Bodoni Moda"/>
              <a:sym typeface="Bodoni Moda"/>
            </a:endParaRPr>
          </a:p>
        </p:txBody>
      </p:sp>
      <p:sp>
        <p:nvSpPr>
          <p:cNvPr id="303" name="Google Shape;303;p56"/>
          <p:cNvSpPr/>
          <p:nvPr/>
        </p:nvSpPr>
        <p:spPr>
          <a:xfrm>
            <a:off x="570225" y="117100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2" name="Subtitle 1"/>
          <p:cNvSpPr>
            <a:spLocks noGrp="1"/>
          </p:cNvSpPr>
          <p:nvPr>
            <p:ph type="subTitle" idx="2"/>
          </p:nvPr>
        </p:nvSpPr>
        <p:spPr/>
        <p:txBody>
          <a:bodyPr/>
          <a:lstStyle/>
          <a:p>
            <a:endParaRPr lang="es-CO"/>
          </a:p>
        </p:txBody>
      </p:sp>
    </p:spTree>
    <p:extLst>
      <p:ext uri="{BB962C8B-B14F-4D97-AF65-F5344CB8AC3E}">
        <p14:creationId xmlns:p14="http://schemas.microsoft.com/office/powerpoint/2010/main" val="1137905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59" descr="header_0"/>
          <p:cNvSpPr txBox="1">
            <a:spLocks noGrp="1"/>
          </p:cNvSpPr>
          <p:nvPr>
            <p:ph type="subTitle" idx="4294967295"/>
          </p:nvPr>
        </p:nvSpPr>
        <p:spPr>
          <a:xfrm>
            <a:off x="348525" y="1220508"/>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rPr>
              <a:t>Traditional Legal Research</a:t>
            </a:r>
            <a:endParaRPr sz="1200">
              <a:solidFill>
                <a:schemeClr val="lt1"/>
              </a:solidFill>
            </a:endParaRPr>
          </a:p>
        </p:txBody>
      </p:sp>
      <p:sp>
        <p:nvSpPr>
          <p:cNvPr id="330" name="Google Shape;330;p59" descr="detail_0"/>
          <p:cNvSpPr txBox="1">
            <a:spLocks noGrp="1"/>
          </p:cNvSpPr>
          <p:nvPr>
            <p:ph type="body" idx="1"/>
          </p:nvPr>
        </p:nvSpPr>
        <p:spPr>
          <a:xfrm>
            <a:off x="3200075" y="1220400"/>
            <a:ext cx="5595300" cy="1684200"/>
          </a:xfrm>
          <a:prstGeom prst="rect">
            <a:avLst/>
          </a:prstGeom>
        </p:spPr>
        <p:txBody>
          <a:bodyPr spcFirstLastPara="1" wrap="square" lIns="0" tIns="91425" rIns="0" bIns="91425" anchor="t" anchorCtr="0">
            <a:noAutofit/>
          </a:bodyPr>
          <a:lstStyle/>
          <a:p>
            <a:pPr marL="342900" lvl="0" indent="-200025" algn="l" rtl="0">
              <a:spcBef>
                <a:spcPts val="0"/>
              </a:spcBef>
              <a:spcAft>
                <a:spcPts val="0"/>
              </a:spcAft>
              <a:buClr>
                <a:schemeClr val="lt1"/>
              </a:buClr>
              <a:buSzPts val="900"/>
              <a:buChar char="●"/>
            </a:pPr>
            <a:r>
              <a:rPr lang="en" sz="900">
                <a:solidFill>
                  <a:schemeClr val="lt1"/>
                </a:solidFill>
              </a:rPr>
              <a:t>Manual search in law libraries using print resources like case reporters and legal encyclopedias.</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Time-consuming due to manual searching and cross-referencing.</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Limited to the availability of physical resources and researcher’s ability.</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Dependent on the researcher’s expertise, prone to human error.</a:t>
            </a:r>
            <a:endParaRPr sz="900">
              <a:solidFill>
                <a:schemeClr val="lt1"/>
              </a:solidFill>
            </a:endParaRPr>
          </a:p>
          <a:p>
            <a:pPr marL="342900" lvl="0" indent="-200025" algn="l" rtl="0">
              <a:spcBef>
                <a:spcPts val="1000"/>
              </a:spcBef>
              <a:spcAft>
                <a:spcPts val="1000"/>
              </a:spcAft>
              <a:buClr>
                <a:schemeClr val="lt1"/>
              </a:buClr>
              <a:buSzPts val="900"/>
              <a:buChar char="●"/>
            </a:pPr>
            <a:r>
              <a:rPr lang="en" sz="900">
                <a:solidFill>
                  <a:schemeClr val="lt1"/>
                </a:solidFill>
              </a:rPr>
              <a:t>Timeliness of printed resources may limit usefulness.</a:t>
            </a:r>
            <a:endParaRPr sz="900">
              <a:solidFill>
                <a:schemeClr val="lt1"/>
              </a:solidFill>
            </a:endParaRPr>
          </a:p>
        </p:txBody>
      </p:sp>
      <p:sp>
        <p:nvSpPr>
          <p:cNvPr id="331" name="Google Shape;331;p59" descr="header_1"/>
          <p:cNvSpPr txBox="1">
            <a:spLocks noGrp="1"/>
          </p:cNvSpPr>
          <p:nvPr>
            <p:ph type="subTitle" idx="4294967295"/>
          </p:nvPr>
        </p:nvSpPr>
        <p:spPr>
          <a:xfrm>
            <a:off x="348500" y="3119761"/>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rPr>
              <a:t>AI-Driven Legal Research</a:t>
            </a:r>
            <a:endParaRPr sz="1200">
              <a:solidFill>
                <a:schemeClr val="lt1"/>
              </a:solidFill>
            </a:endParaRPr>
          </a:p>
        </p:txBody>
      </p:sp>
      <p:sp>
        <p:nvSpPr>
          <p:cNvPr id="332" name="Google Shape;332;p59" descr="detail_1"/>
          <p:cNvSpPr txBox="1">
            <a:spLocks noGrp="1"/>
          </p:cNvSpPr>
          <p:nvPr>
            <p:ph type="body" idx="1"/>
          </p:nvPr>
        </p:nvSpPr>
        <p:spPr>
          <a:xfrm>
            <a:off x="3200050" y="3119653"/>
            <a:ext cx="5595300" cy="1684200"/>
          </a:xfrm>
          <a:prstGeom prst="rect">
            <a:avLst/>
          </a:prstGeom>
        </p:spPr>
        <p:txBody>
          <a:bodyPr spcFirstLastPara="1" wrap="square" lIns="0" tIns="91425" rIns="0" bIns="91425" anchor="t" anchorCtr="0">
            <a:noAutofit/>
          </a:bodyPr>
          <a:lstStyle/>
          <a:p>
            <a:pPr marL="342900" lvl="0" indent="-200025" algn="l" rtl="0">
              <a:spcBef>
                <a:spcPts val="0"/>
              </a:spcBef>
              <a:spcAft>
                <a:spcPts val="0"/>
              </a:spcAft>
              <a:buClr>
                <a:schemeClr val="lt1"/>
              </a:buClr>
              <a:buSzPts val="900"/>
              <a:buChar char="●"/>
            </a:pPr>
            <a:r>
              <a:rPr lang="en" sz="900">
                <a:solidFill>
                  <a:schemeClr val="lt1"/>
                </a:solidFill>
              </a:rPr>
              <a:t>Automated search using AI algorithms accessing digital databases and online resources.</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Significantly faster as AI processes vast amounts of data quickly.</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Widely accessible from any location with internet connectivity.</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High accuracy in finding relevant cases, reducing human error risk.</a:t>
            </a:r>
            <a:endParaRPr sz="900">
              <a:solidFill>
                <a:schemeClr val="lt1"/>
              </a:solidFill>
            </a:endParaRPr>
          </a:p>
          <a:p>
            <a:pPr marL="342900" lvl="0" indent="-200025" algn="l" rtl="0">
              <a:spcBef>
                <a:spcPts val="1000"/>
              </a:spcBef>
              <a:spcAft>
                <a:spcPts val="1000"/>
              </a:spcAft>
              <a:buClr>
                <a:schemeClr val="lt1"/>
              </a:buClr>
              <a:buSzPts val="900"/>
              <a:buChar char="●"/>
            </a:pPr>
            <a:r>
              <a:rPr lang="en" sz="900">
                <a:solidFill>
                  <a:schemeClr val="lt1"/>
                </a:solidFill>
              </a:rPr>
              <a:t>Continuously updated with the latest cases and legal information.</a:t>
            </a:r>
            <a:endParaRPr sz="900">
              <a:solidFill>
                <a:schemeClr val="lt1"/>
              </a:solidFill>
            </a:endParaRPr>
          </a:p>
        </p:txBody>
      </p:sp>
      <p:sp>
        <p:nvSpPr>
          <p:cNvPr id="333" name="Google Shape;333;p59"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1800" b="1">
                <a:latin typeface="Bodoni Moda"/>
                <a:ea typeface="Bodoni Moda"/>
                <a:cs typeface="Bodoni Moda"/>
                <a:sym typeface="Bodoni Moda"/>
              </a:rPr>
              <a:t>Traditional Legal Research vs AI-Driven Legal Research</a:t>
            </a:r>
            <a:endParaRPr sz="1800" b="1">
              <a:solidFill>
                <a:schemeClr val="lt1"/>
              </a:solidFill>
              <a:latin typeface="Bodoni Moda"/>
              <a:ea typeface="Bodoni Moda"/>
              <a:cs typeface="Bodoni Moda"/>
              <a:sym typeface="Bodoni Moda"/>
            </a:endParaRPr>
          </a:p>
        </p:txBody>
      </p:sp>
      <p:sp>
        <p:nvSpPr>
          <p:cNvPr id="334" name="Google Shape;334;p59"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Comparison</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23367553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9" descr="header_0"/>
          <p:cNvSpPr txBox="1">
            <a:spLocks noGrp="1"/>
          </p:cNvSpPr>
          <p:nvPr>
            <p:ph type="subTitle" idx="4294967295"/>
          </p:nvPr>
        </p:nvSpPr>
        <p:spPr>
          <a:xfrm>
            <a:off x="348600"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Functionality of Legal Text Analytics Tools</a:t>
            </a:r>
            <a:endParaRPr sz="1200" b="1">
              <a:solidFill>
                <a:schemeClr val="accent1"/>
              </a:solidFill>
              <a:latin typeface="Noto Sans"/>
              <a:ea typeface="Noto Sans"/>
              <a:cs typeface="Noto Sans"/>
              <a:sym typeface="Noto Sans"/>
            </a:endParaRPr>
          </a:p>
        </p:txBody>
      </p:sp>
      <p:sp>
        <p:nvSpPr>
          <p:cNvPr id="329" name="Google Shape;329;p59" descr="header_1"/>
          <p:cNvSpPr txBox="1">
            <a:spLocks noGrp="1"/>
          </p:cNvSpPr>
          <p:nvPr>
            <p:ph type="subTitle" idx="4294967295"/>
          </p:nvPr>
        </p:nvSpPr>
        <p:spPr>
          <a:xfrm>
            <a:off x="4569498"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Types and Examples</a:t>
            </a:r>
            <a:endParaRPr sz="1200" b="1">
              <a:solidFill>
                <a:schemeClr val="accent1"/>
              </a:solidFill>
              <a:latin typeface="Noto Sans"/>
              <a:ea typeface="Noto Sans"/>
              <a:cs typeface="Noto Sans"/>
              <a:sym typeface="Noto Sans"/>
            </a:endParaRPr>
          </a:p>
        </p:txBody>
      </p:sp>
      <p:sp>
        <p:nvSpPr>
          <p:cNvPr id="330" name="Google Shape;330;p59" descr="detail_0"/>
          <p:cNvSpPr txBox="1">
            <a:spLocks noGrp="1"/>
          </p:cNvSpPr>
          <p:nvPr>
            <p:ph type="body" idx="1"/>
          </p:nvPr>
        </p:nvSpPr>
        <p:spPr>
          <a:xfrm>
            <a:off x="348597" y="2281725"/>
            <a:ext cx="3779700" cy="24828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n" sz="1200">
                <a:solidFill>
                  <a:schemeClr val="lt1"/>
                </a:solidFill>
              </a:rPr>
              <a:t>Employ algorithms to interpret and derive meaning from legal texts.</a:t>
            </a:r>
            <a:endParaRPr sz="1200">
              <a:solidFill>
                <a:schemeClr val="lt1"/>
              </a:solidFill>
            </a:endParaRPr>
          </a:p>
          <a:p>
            <a:pPr marL="342900" lvl="0" indent="-219075" algn="l" rtl="0">
              <a:spcBef>
                <a:spcPts val="1000"/>
              </a:spcBef>
              <a:spcAft>
                <a:spcPts val="0"/>
              </a:spcAft>
              <a:buClr>
                <a:schemeClr val="lt1"/>
              </a:buClr>
              <a:buSzPts val="1200"/>
              <a:buChar char="●"/>
            </a:pPr>
            <a:r>
              <a:rPr lang="en" sz="1200">
                <a:solidFill>
                  <a:schemeClr val="lt1"/>
                </a:solidFill>
              </a:rPr>
              <a:t>Enhance the efficiency of legal research by automating data analysis.</a:t>
            </a:r>
            <a:endParaRPr sz="1200">
              <a:solidFill>
                <a:schemeClr val="lt1"/>
              </a:solidFill>
            </a:endParaRPr>
          </a:p>
          <a:p>
            <a:pPr marL="342900" lvl="0" indent="-219075" algn="l" rtl="0">
              <a:spcBef>
                <a:spcPts val="1000"/>
              </a:spcBef>
              <a:spcAft>
                <a:spcPts val="1000"/>
              </a:spcAft>
              <a:buClr>
                <a:schemeClr val="lt1"/>
              </a:buClr>
              <a:buSzPts val="1200"/>
              <a:buChar char="●"/>
            </a:pPr>
            <a:r>
              <a:rPr lang="en" sz="1200">
                <a:solidFill>
                  <a:schemeClr val="lt1"/>
                </a:solidFill>
              </a:rPr>
              <a:t>Support legal professionals in understanding complex legal precedents.</a:t>
            </a:r>
            <a:endParaRPr sz="1200">
              <a:solidFill>
                <a:schemeClr val="lt1"/>
              </a:solidFill>
            </a:endParaRPr>
          </a:p>
        </p:txBody>
      </p:sp>
      <p:sp>
        <p:nvSpPr>
          <p:cNvPr id="331" name="Google Shape;331;p59" descr="detail_1"/>
          <p:cNvSpPr txBox="1">
            <a:spLocks noGrp="1"/>
          </p:cNvSpPr>
          <p:nvPr>
            <p:ph type="body" idx="1"/>
          </p:nvPr>
        </p:nvSpPr>
        <p:spPr>
          <a:xfrm>
            <a:off x="4569492" y="2281725"/>
            <a:ext cx="3779700" cy="24828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lt1"/>
              </a:buClr>
              <a:buSzPts val="1000"/>
              <a:buChar char="●"/>
            </a:pPr>
            <a:r>
              <a:rPr lang="en" sz="1000">
                <a:solidFill>
                  <a:schemeClr val="lt1"/>
                </a:solidFill>
              </a:rPr>
              <a:t>Argument mining identifies arguments from legal archives for case preparation.</a:t>
            </a:r>
            <a:endParaRPr sz="1000">
              <a:solidFill>
                <a:schemeClr val="lt1"/>
              </a:solidFill>
            </a:endParaRPr>
          </a:p>
          <a:p>
            <a:pPr marL="342900" lvl="0" indent="-206375" algn="l" rtl="0">
              <a:spcBef>
                <a:spcPts val="1000"/>
              </a:spcBef>
              <a:spcAft>
                <a:spcPts val="0"/>
              </a:spcAft>
              <a:buClr>
                <a:schemeClr val="lt1"/>
              </a:buClr>
              <a:buSzPts val="1000"/>
              <a:buChar char="●"/>
            </a:pPr>
            <a:r>
              <a:rPr lang="en" sz="1000">
                <a:solidFill>
                  <a:schemeClr val="lt1"/>
                </a:solidFill>
              </a:rPr>
              <a:t>Legal network diagrams visualize relationships between legal objects.</a:t>
            </a:r>
            <a:endParaRPr sz="1000">
              <a:solidFill>
                <a:schemeClr val="lt1"/>
              </a:solidFill>
            </a:endParaRPr>
          </a:p>
          <a:p>
            <a:pPr marL="342900" lvl="0" indent="-206375" algn="l" rtl="0">
              <a:spcBef>
                <a:spcPts val="1000"/>
              </a:spcBef>
              <a:spcAft>
                <a:spcPts val="0"/>
              </a:spcAft>
              <a:buClr>
                <a:schemeClr val="lt1"/>
              </a:buClr>
              <a:buSzPts val="1000"/>
              <a:buChar char="●"/>
            </a:pPr>
            <a:r>
              <a:rPr lang="en" sz="1000">
                <a:solidFill>
                  <a:schemeClr val="lt1"/>
                </a:solidFill>
              </a:rPr>
              <a:t>Ravel visualizes case laws in the USA with accessible citation maps.</a:t>
            </a:r>
            <a:endParaRPr sz="1000">
              <a:solidFill>
                <a:schemeClr val="lt1"/>
              </a:solidFill>
            </a:endParaRPr>
          </a:p>
          <a:p>
            <a:pPr marL="342900" lvl="0" indent="-206375" algn="l" rtl="0">
              <a:spcBef>
                <a:spcPts val="1000"/>
              </a:spcBef>
              <a:spcAft>
                <a:spcPts val="0"/>
              </a:spcAft>
              <a:buClr>
                <a:schemeClr val="lt1"/>
              </a:buClr>
              <a:buSzPts val="1000"/>
              <a:buChar char="●"/>
            </a:pPr>
            <a:r>
              <a:rPr lang="en" sz="1000">
                <a:solidFill>
                  <a:schemeClr val="lt1"/>
                </a:solidFill>
              </a:rPr>
              <a:t>CARA summarizes relevant cases to support legal arguments.</a:t>
            </a:r>
            <a:endParaRPr sz="1000">
              <a:solidFill>
                <a:schemeClr val="lt1"/>
              </a:solidFill>
            </a:endParaRPr>
          </a:p>
          <a:p>
            <a:pPr marL="342900" lvl="0" indent="-206375" algn="l" rtl="0">
              <a:spcBef>
                <a:spcPts val="1000"/>
              </a:spcBef>
              <a:spcAft>
                <a:spcPts val="1000"/>
              </a:spcAft>
              <a:buClr>
                <a:schemeClr val="lt1"/>
              </a:buClr>
              <a:buSzPts val="1000"/>
              <a:buChar char="●"/>
            </a:pPr>
            <a:r>
              <a:rPr lang="en" sz="1000">
                <a:solidFill>
                  <a:schemeClr val="lt1"/>
                </a:solidFill>
              </a:rPr>
              <a:t>Luminance highlights key findings in cases by modeling solicitor thinking.</a:t>
            </a:r>
            <a:endParaRPr sz="1000">
              <a:solidFill>
                <a:schemeClr val="lt1"/>
              </a:solidFill>
            </a:endParaRPr>
          </a:p>
        </p:txBody>
      </p:sp>
      <p:sp>
        <p:nvSpPr>
          <p:cNvPr id="332" name="Google Shape;332;p59"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Legal Text Analytics Tools</a:t>
            </a:r>
            <a:endParaRPr sz="2400" b="1">
              <a:solidFill>
                <a:schemeClr val="lt1"/>
              </a:solidFill>
              <a:latin typeface="Bodoni Moda"/>
              <a:ea typeface="Bodoni Moda"/>
              <a:cs typeface="Bodoni Moda"/>
              <a:sym typeface="Bodoni Moda"/>
            </a:endParaRPr>
          </a:p>
        </p:txBody>
      </p:sp>
      <p:cxnSp>
        <p:nvCxnSpPr>
          <p:cNvPr id="333" name="Google Shape;333;p59"/>
          <p:cNvCxnSpPr/>
          <p:nvPr/>
        </p:nvCxnSpPr>
        <p:spPr>
          <a:xfrm>
            <a:off x="348600" y="2056125"/>
            <a:ext cx="1694700" cy="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59"/>
          <p:cNvCxnSpPr/>
          <p:nvPr/>
        </p:nvCxnSpPr>
        <p:spPr>
          <a:xfrm>
            <a:off x="4569500" y="2056125"/>
            <a:ext cx="1694700" cy="0"/>
          </a:xfrm>
          <a:prstGeom prst="straightConnector1">
            <a:avLst/>
          </a:prstGeom>
          <a:noFill/>
          <a:ln w="9525" cap="flat" cmpd="sng">
            <a:solidFill>
              <a:schemeClr val="dk2"/>
            </a:solidFill>
            <a:prstDash val="solid"/>
            <a:round/>
            <a:headEnd type="none" w="med" len="med"/>
            <a:tailEnd type="none" w="med" len="med"/>
          </a:ln>
        </p:spPr>
      </p:cxnSp>
      <p:sp>
        <p:nvSpPr>
          <p:cNvPr id="335" name="Google Shape;335;p59"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Text Analytics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3480568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60" descr="header_0"/>
          <p:cNvSpPr txBox="1">
            <a:spLocks noGrp="1"/>
          </p:cNvSpPr>
          <p:nvPr>
            <p:ph type="subTitle" idx="4294967295"/>
          </p:nvPr>
        </p:nvSpPr>
        <p:spPr>
          <a:xfrm>
            <a:off x="348525" y="1220508"/>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rPr>
              <a:t>Purpose of Legal Q&amp;A Tools</a:t>
            </a:r>
            <a:endParaRPr sz="1200">
              <a:solidFill>
                <a:schemeClr val="lt1"/>
              </a:solidFill>
            </a:endParaRPr>
          </a:p>
        </p:txBody>
      </p:sp>
      <p:sp>
        <p:nvSpPr>
          <p:cNvPr id="341" name="Google Shape;341;p60" descr="detail_0"/>
          <p:cNvSpPr txBox="1">
            <a:spLocks noGrp="1"/>
          </p:cNvSpPr>
          <p:nvPr>
            <p:ph type="body" idx="1"/>
          </p:nvPr>
        </p:nvSpPr>
        <p:spPr>
          <a:xfrm>
            <a:off x="3200075" y="1220400"/>
            <a:ext cx="5595300" cy="16842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n" sz="1200">
                <a:solidFill>
                  <a:schemeClr val="lt1"/>
                </a:solidFill>
              </a:rPr>
              <a:t>These tools search extensive legal text collections to provide precise answers.</a:t>
            </a:r>
            <a:endParaRPr sz="1200">
              <a:solidFill>
                <a:schemeClr val="lt1"/>
              </a:solidFill>
            </a:endParaRPr>
          </a:p>
          <a:p>
            <a:pPr marL="342900" lvl="0" indent="-219075" algn="l" rtl="0">
              <a:spcBef>
                <a:spcPts val="1000"/>
              </a:spcBef>
              <a:spcAft>
                <a:spcPts val="0"/>
              </a:spcAft>
              <a:buClr>
                <a:schemeClr val="lt1"/>
              </a:buClr>
              <a:buSzPts val="1200"/>
              <a:buChar char="●"/>
            </a:pPr>
            <a:r>
              <a:rPr lang="en" sz="1200">
                <a:solidFill>
                  <a:schemeClr val="lt1"/>
                </a:solidFill>
              </a:rPr>
              <a:t>They assist legal professionals in quickly finding relevant information.</a:t>
            </a:r>
            <a:endParaRPr sz="1200">
              <a:solidFill>
                <a:schemeClr val="lt1"/>
              </a:solidFill>
            </a:endParaRPr>
          </a:p>
          <a:p>
            <a:pPr marL="342900" lvl="0" indent="-219075" algn="l" rtl="0">
              <a:spcBef>
                <a:spcPts val="1000"/>
              </a:spcBef>
              <a:spcAft>
                <a:spcPts val="1000"/>
              </a:spcAft>
              <a:buClr>
                <a:schemeClr val="lt1"/>
              </a:buClr>
              <a:buSzPts val="1200"/>
              <a:buChar char="●"/>
            </a:pPr>
            <a:r>
              <a:rPr lang="en" sz="1200">
                <a:solidFill>
                  <a:schemeClr val="lt1"/>
                </a:solidFill>
              </a:rPr>
              <a:t>Designed to enhance productivity and support legal argumentation.</a:t>
            </a:r>
            <a:endParaRPr sz="1200">
              <a:solidFill>
                <a:schemeClr val="lt1"/>
              </a:solidFill>
            </a:endParaRPr>
          </a:p>
        </p:txBody>
      </p:sp>
      <p:sp>
        <p:nvSpPr>
          <p:cNvPr id="342" name="Google Shape;342;p60" descr="header_1"/>
          <p:cNvSpPr txBox="1">
            <a:spLocks noGrp="1"/>
          </p:cNvSpPr>
          <p:nvPr>
            <p:ph type="subTitle" idx="4294967295"/>
          </p:nvPr>
        </p:nvSpPr>
        <p:spPr>
          <a:xfrm>
            <a:off x="348500" y="3119761"/>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rPr>
              <a:t>Examples of Legal Q&amp;A Tools</a:t>
            </a:r>
            <a:endParaRPr sz="1200">
              <a:solidFill>
                <a:schemeClr val="lt1"/>
              </a:solidFill>
            </a:endParaRPr>
          </a:p>
        </p:txBody>
      </p:sp>
      <p:sp>
        <p:nvSpPr>
          <p:cNvPr id="343" name="Google Shape;343;p60" descr="detail_1"/>
          <p:cNvSpPr txBox="1">
            <a:spLocks noGrp="1"/>
          </p:cNvSpPr>
          <p:nvPr>
            <p:ph type="body" idx="1"/>
          </p:nvPr>
        </p:nvSpPr>
        <p:spPr>
          <a:xfrm>
            <a:off x="3200050" y="3119653"/>
            <a:ext cx="5595300" cy="16842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lt1"/>
              </a:buClr>
              <a:buSzPts val="1000"/>
              <a:buChar char="●"/>
            </a:pPr>
            <a:r>
              <a:rPr lang="en" sz="1000">
                <a:solidFill>
                  <a:schemeClr val="lt1"/>
                </a:solidFill>
              </a:rPr>
              <a:t>ROSS: Delivers answers, citations, and suggested readings, and drafts legal memorandums.</a:t>
            </a:r>
            <a:endParaRPr sz="1000">
              <a:solidFill>
                <a:schemeClr val="lt1"/>
              </a:solidFill>
            </a:endParaRPr>
          </a:p>
          <a:p>
            <a:pPr marL="342900" lvl="0" indent="-206375" algn="l" rtl="0">
              <a:spcBef>
                <a:spcPts val="1000"/>
              </a:spcBef>
              <a:spcAft>
                <a:spcPts val="0"/>
              </a:spcAft>
              <a:buClr>
                <a:schemeClr val="lt1"/>
              </a:buClr>
              <a:buSzPts val="1000"/>
              <a:buChar char="●"/>
            </a:pPr>
            <a:r>
              <a:rPr lang="en" sz="1000">
                <a:solidFill>
                  <a:schemeClr val="lt1"/>
                </a:solidFill>
              </a:rPr>
              <a:t>Lexis Answers: Creates a 'Lexis Answer Card' with citations from analyzed documents.</a:t>
            </a:r>
            <a:endParaRPr sz="1000">
              <a:solidFill>
                <a:schemeClr val="lt1"/>
              </a:solidFill>
            </a:endParaRPr>
          </a:p>
          <a:p>
            <a:pPr marL="342900" lvl="0" indent="-206375" algn="l" rtl="0">
              <a:spcBef>
                <a:spcPts val="1000"/>
              </a:spcBef>
              <a:spcAft>
                <a:spcPts val="0"/>
              </a:spcAft>
              <a:buClr>
                <a:schemeClr val="lt1"/>
              </a:buClr>
              <a:buSzPts val="1000"/>
              <a:buChar char="●"/>
            </a:pPr>
            <a:r>
              <a:rPr lang="en" sz="1000">
                <a:solidFill>
                  <a:schemeClr val="lt1"/>
                </a:solidFill>
              </a:rPr>
              <a:t>Watson Debater: Engages in discussions and suggests persuasive arguments for legal topics.</a:t>
            </a:r>
            <a:endParaRPr sz="1000">
              <a:solidFill>
                <a:schemeClr val="lt1"/>
              </a:solidFill>
            </a:endParaRPr>
          </a:p>
          <a:p>
            <a:pPr marL="342900" lvl="0" indent="-206375" algn="l" rtl="0">
              <a:spcBef>
                <a:spcPts val="1000"/>
              </a:spcBef>
              <a:spcAft>
                <a:spcPts val="1000"/>
              </a:spcAft>
              <a:buClr>
                <a:schemeClr val="lt1"/>
              </a:buClr>
              <a:buSzPts val="1000"/>
              <a:buChar char="●"/>
            </a:pPr>
            <a:r>
              <a:rPr lang="en" sz="1000">
                <a:solidFill>
                  <a:schemeClr val="lt1"/>
                </a:solidFill>
              </a:rPr>
              <a:t>CCLIPS: Retrieves pertinent cases and statutes from various integrated databases.</a:t>
            </a:r>
            <a:endParaRPr sz="1000">
              <a:solidFill>
                <a:schemeClr val="lt1"/>
              </a:solidFill>
            </a:endParaRPr>
          </a:p>
        </p:txBody>
      </p:sp>
      <p:sp>
        <p:nvSpPr>
          <p:cNvPr id="344" name="Google Shape;344;p60"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Legal Question and Answer Tools</a:t>
            </a:r>
            <a:endParaRPr sz="2400" b="1">
              <a:solidFill>
                <a:schemeClr val="lt1"/>
              </a:solidFill>
              <a:latin typeface="Bodoni Moda"/>
              <a:ea typeface="Bodoni Moda"/>
              <a:cs typeface="Bodoni Moda"/>
              <a:sym typeface="Bodoni Moda"/>
            </a:endParaRPr>
          </a:p>
        </p:txBody>
      </p:sp>
      <p:sp>
        <p:nvSpPr>
          <p:cNvPr id="345" name="Google Shape;345;p60"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Legal Research Tools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2992092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61" descr="header_0"/>
          <p:cNvSpPr txBox="1">
            <a:spLocks noGrp="1"/>
          </p:cNvSpPr>
          <p:nvPr>
            <p:ph type="subTitle" idx="4294967295"/>
          </p:nvPr>
        </p:nvSpPr>
        <p:spPr>
          <a:xfrm>
            <a:off x="348525" y="1220508"/>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rPr>
              <a:t>Capabilities of Legal Prediction Tools</a:t>
            </a:r>
            <a:endParaRPr sz="1200">
              <a:solidFill>
                <a:schemeClr val="lt1"/>
              </a:solidFill>
            </a:endParaRPr>
          </a:p>
        </p:txBody>
      </p:sp>
      <p:sp>
        <p:nvSpPr>
          <p:cNvPr id="351" name="Google Shape;351;p61" descr="detail_0"/>
          <p:cNvSpPr txBox="1">
            <a:spLocks noGrp="1"/>
          </p:cNvSpPr>
          <p:nvPr>
            <p:ph type="body" idx="1"/>
          </p:nvPr>
        </p:nvSpPr>
        <p:spPr>
          <a:xfrm>
            <a:off x="3200075" y="1220400"/>
            <a:ext cx="5595300" cy="16842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n" sz="1200">
                <a:solidFill>
                  <a:schemeClr val="lt1"/>
                </a:solidFill>
              </a:rPr>
              <a:t>Predict outcomes of court cases using historical data.</a:t>
            </a:r>
            <a:endParaRPr sz="1200">
              <a:solidFill>
                <a:schemeClr val="lt1"/>
              </a:solidFill>
            </a:endParaRPr>
          </a:p>
          <a:p>
            <a:pPr marL="342900" lvl="0" indent="-219075" algn="l" rtl="0">
              <a:spcBef>
                <a:spcPts val="1000"/>
              </a:spcBef>
              <a:spcAft>
                <a:spcPts val="0"/>
              </a:spcAft>
              <a:buClr>
                <a:schemeClr val="lt1"/>
              </a:buClr>
              <a:buSzPts val="1200"/>
              <a:buChar char="●"/>
            </a:pPr>
            <a:r>
              <a:rPr lang="en" sz="1200">
                <a:solidFill>
                  <a:schemeClr val="lt1"/>
                </a:solidFill>
              </a:rPr>
              <a:t>Analyze patterns in previous rulings to forecast future decisions.</a:t>
            </a:r>
            <a:endParaRPr sz="1200">
              <a:solidFill>
                <a:schemeClr val="lt1"/>
              </a:solidFill>
            </a:endParaRPr>
          </a:p>
          <a:p>
            <a:pPr marL="342900" lvl="0" indent="-219075" algn="l" rtl="0">
              <a:spcBef>
                <a:spcPts val="1000"/>
              </a:spcBef>
              <a:spcAft>
                <a:spcPts val="1000"/>
              </a:spcAft>
              <a:buClr>
                <a:schemeClr val="lt1"/>
              </a:buClr>
              <a:buSzPts val="1200"/>
              <a:buChar char="●"/>
            </a:pPr>
            <a:r>
              <a:rPr lang="en" sz="1200">
                <a:solidFill>
                  <a:schemeClr val="lt1"/>
                </a:solidFill>
              </a:rPr>
              <a:t>Provide insights for case strategy and risk assessment.</a:t>
            </a:r>
            <a:endParaRPr sz="1200">
              <a:solidFill>
                <a:schemeClr val="lt1"/>
              </a:solidFill>
            </a:endParaRPr>
          </a:p>
        </p:txBody>
      </p:sp>
      <p:sp>
        <p:nvSpPr>
          <p:cNvPr id="352" name="Google Shape;352;p61" descr="header_1"/>
          <p:cNvSpPr txBox="1">
            <a:spLocks noGrp="1"/>
          </p:cNvSpPr>
          <p:nvPr>
            <p:ph type="subTitle" idx="4294967295"/>
          </p:nvPr>
        </p:nvSpPr>
        <p:spPr>
          <a:xfrm>
            <a:off x="348500" y="3119761"/>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rPr>
              <a:t>Examples of Legal Prediction Tools</a:t>
            </a:r>
            <a:endParaRPr sz="1200">
              <a:solidFill>
                <a:schemeClr val="lt1"/>
              </a:solidFill>
            </a:endParaRPr>
          </a:p>
        </p:txBody>
      </p:sp>
      <p:sp>
        <p:nvSpPr>
          <p:cNvPr id="353" name="Google Shape;353;p61" descr="detail_1"/>
          <p:cNvSpPr txBox="1">
            <a:spLocks noGrp="1"/>
          </p:cNvSpPr>
          <p:nvPr>
            <p:ph type="body" idx="1"/>
          </p:nvPr>
        </p:nvSpPr>
        <p:spPr>
          <a:xfrm>
            <a:off x="3200050" y="3119653"/>
            <a:ext cx="5595300" cy="1684200"/>
          </a:xfrm>
          <a:prstGeom prst="rect">
            <a:avLst/>
          </a:prstGeom>
        </p:spPr>
        <p:txBody>
          <a:bodyPr spcFirstLastPara="1" wrap="square" lIns="0" tIns="91425" rIns="0" bIns="91425" anchor="t" anchorCtr="0">
            <a:noAutofit/>
          </a:bodyPr>
          <a:lstStyle/>
          <a:p>
            <a:pPr marL="342900" lvl="0" indent="-200025" algn="l" rtl="0">
              <a:spcBef>
                <a:spcPts val="0"/>
              </a:spcBef>
              <a:spcAft>
                <a:spcPts val="0"/>
              </a:spcAft>
              <a:buClr>
                <a:schemeClr val="lt1"/>
              </a:buClr>
              <a:buSzPts val="900"/>
              <a:buChar char="●"/>
            </a:pPr>
            <a:r>
              <a:rPr lang="en" sz="900">
                <a:solidFill>
                  <a:schemeClr val="lt1"/>
                </a:solidFill>
              </a:rPr>
              <a:t>Scotus: Forecasts outcomes of U.S. Supreme Court cases with 70% accuracy.</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Lex Machina: Predicts intellectual property case outcomes with 64% accuracy.</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Motion Kickstarter: Displays trends in granted or denied motions in courts.</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CaseCruncher Alpha: Offers high accuracy in predicting judicial decisions based on case facts.</a:t>
            </a:r>
            <a:endParaRPr sz="900">
              <a:solidFill>
                <a:schemeClr val="lt1"/>
              </a:solidFill>
            </a:endParaRPr>
          </a:p>
          <a:p>
            <a:pPr marL="342900" lvl="0" indent="-200025" algn="l" rtl="0">
              <a:spcBef>
                <a:spcPts val="1000"/>
              </a:spcBef>
              <a:spcAft>
                <a:spcPts val="1000"/>
              </a:spcAft>
              <a:buClr>
                <a:schemeClr val="lt1"/>
              </a:buClr>
              <a:buSzPts val="900"/>
              <a:buChar char="●"/>
            </a:pPr>
            <a:r>
              <a:rPr lang="en" sz="900">
                <a:solidFill>
                  <a:schemeClr val="lt1"/>
                </a:solidFill>
              </a:rPr>
              <a:t>Blue J Legal: Uses machine learning to analyze facts and predict court decisions.</a:t>
            </a:r>
            <a:endParaRPr sz="900">
              <a:solidFill>
                <a:schemeClr val="lt1"/>
              </a:solidFill>
            </a:endParaRPr>
          </a:p>
        </p:txBody>
      </p:sp>
      <p:sp>
        <p:nvSpPr>
          <p:cNvPr id="354" name="Google Shape;354;p61"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Legal Prediction Tools</a:t>
            </a:r>
            <a:endParaRPr sz="2400" b="1">
              <a:solidFill>
                <a:schemeClr val="lt1"/>
              </a:solidFill>
              <a:latin typeface="Bodoni Moda"/>
              <a:ea typeface="Bodoni Moda"/>
              <a:cs typeface="Bodoni Moda"/>
              <a:sym typeface="Bodoni Moda"/>
            </a:endParaRPr>
          </a:p>
        </p:txBody>
      </p:sp>
      <p:sp>
        <p:nvSpPr>
          <p:cNvPr id="355" name="Google Shape;355;p61"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Legal Technology</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14445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2" descr="header_0"/>
          <p:cNvSpPr txBox="1">
            <a:spLocks noGrp="1"/>
          </p:cNvSpPr>
          <p:nvPr>
            <p:ph type="subTitle" idx="4294967295"/>
          </p:nvPr>
        </p:nvSpPr>
        <p:spPr>
          <a:xfrm>
            <a:off x="348600"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Function of Contract Review and Analysis Tools</a:t>
            </a:r>
            <a:endParaRPr sz="1200" b="1">
              <a:solidFill>
                <a:schemeClr val="accent1"/>
              </a:solidFill>
              <a:latin typeface="Noto Sans"/>
              <a:ea typeface="Noto Sans"/>
              <a:cs typeface="Noto Sans"/>
              <a:sym typeface="Noto Sans"/>
            </a:endParaRPr>
          </a:p>
        </p:txBody>
      </p:sp>
      <p:sp>
        <p:nvSpPr>
          <p:cNvPr id="361" name="Google Shape;361;p62" descr="header_1"/>
          <p:cNvSpPr txBox="1">
            <a:spLocks noGrp="1"/>
          </p:cNvSpPr>
          <p:nvPr>
            <p:ph type="subTitle" idx="4294967295"/>
          </p:nvPr>
        </p:nvSpPr>
        <p:spPr>
          <a:xfrm>
            <a:off x="4569498" y="1299750"/>
            <a:ext cx="3779700" cy="699000"/>
          </a:xfrm>
          <a:prstGeom prst="rect">
            <a:avLst/>
          </a:prstGeom>
        </p:spPr>
        <p:txBody>
          <a:bodyPr spcFirstLastPara="1" wrap="square" lIns="0" tIns="91425" rIns="91425" bIns="91425" anchor="b" anchorCtr="0">
            <a:noAutofit/>
          </a:bodyPr>
          <a:lstStyle/>
          <a:p>
            <a:pPr marL="0" lvl="0" indent="0" algn="l" rtl="0">
              <a:spcBef>
                <a:spcPts val="0"/>
              </a:spcBef>
              <a:spcAft>
                <a:spcPts val="800"/>
              </a:spcAft>
              <a:buNone/>
            </a:pPr>
            <a:r>
              <a:rPr lang="en" sz="1200" b="1">
                <a:solidFill>
                  <a:schemeClr val="accent1"/>
                </a:solidFill>
                <a:latin typeface="Noto Sans"/>
                <a:ea typeface="Noto Sans"/>
                <a:cs typeface="Noto Sans"/>
                <a:sym typeface="Noto Sans"/>
              </a:rPr>
              <a:t>Examples of Popular Tools</a:t>
            </a:r>
            <a:endParaRPr sz="1200" b="1">
              <a:solidFill>
                <a:schemeClr val="accent1"/>
              </a:solidFill>
              <a:latin typeface="Noto Sans"/>
              <a:ea typeface="Noto Sans"/>
              <a:cs typeface="Noto Sans"/>
              <a:sym typeface="Noto Sans"/>
            </a:endParaRPr>
          </a:p>
        </p:txBody>
      </p:sp>
      <p:sp>
        <p:nvSpPr>
          <p:cNvPr id="362" name="Google Shape;362;p62" descr="detail_0"/>
          <p:cNvSpPr txBox="1">
            <a:spLocks noGrp="1"/>
          </p:cNvSpPr>
          <p:nvPr>
            <p:ph type="body" idx="1"/>
          </p:nvPr>
        </p:nvSpPr>
        <p:spPr>
          <a:xfrm>
            <a:off x="348597" y="2281725"/>
            <a:ext cx="3779700" cy="2482800"/>
          </a:xfrm>
          <a:prstGeom prst="rect">
            <a:avLst/>
          </a:prstGeom>
        </p:spPr>
        <p:txBody>
          <a:bodyPr spcFirstLastPara="1" wrap="square" lIns="0" tIns="91425" rIns="0" bIns="91425" anchor="t" anchorCtr="0">
            <a:noAutofit/>
          </a:bodyPr>
          <a:lstStyle/>
          <a:p>
            <a:pPr marL="342900" lvl="0" indent="-219075" algn="l" rtl="0">
              <a:spcBef>
                <a:spcPts val="0"/>
              </a:spcBef>
              <a:spcAft>
                <a:spcPts val="0"/>
              </a:spcAft>
              <a:buClr>
                <a:schemeClr val="lt1"/>
              </a:buClr>
              <a:buSzPts val="1200"/>
              <a:buChar char="●"/>
            </a:pPr>
            <a:r>
              <a:rPr lang="en" sz="1200">
                <a:solidFill>
                  <a:schemeClr val="lt1"/>
                </a:solidFill>
              </a:rPr>
              <a:t>These tools analyze contracts at the clause level for compliance and risks.</a:t>
            </a:r>
            <a:endParaRPr sz="1200">
              <a:solidFill>
                <a:schemeClr val="lt1"/>
              </a:solidFill>
            </a:endParaRPr>
          </a:p>
          <a:p>
            <a:pPr marL="342900" lvl="0" indent="-219075" algn="l" rtl="0">
              <a:spcBef>
                <a:spcPts val="1000"/>
              </a:spcBef>
              <a:spcAft>
                <a:spcPts val="0"/>
              </a:spcAft>
              <a:buClr>
                <a:schemeClr val="lt1"/>
              </a:buClr>
              <a:buSzPts val="1200"/>
              <a:buChar char="●"/>
            </a:pPr>
            <a:r>
              <a:rPr lang="en" sz="1200">
                <a:solidFill>
                  <a:schemeClr val="lt1"/>
                </a:solidFill>
              </a:rPr>
              <a:t>They automate the review process, significantly reducing the time required for legal assessments.</a:t>
            </a:r>
            <a:endParaRPr sz="1200">
              <a:solidFill>
                <a:schemeClr val="lt1"/>
              </a:solidFill>
            </a:endParaRPr>
          </a:p>
          <a:p>
            <a:pPr marL="342900" lvl="0" indent="-219075" algn="l" rtl="0">
              <a:spcBef>
                <a:spcPts val="1000"/>
              </a:spcBef>
              <a:spcAft>
                <a:spcPts val="1000"/>
              </a:spcAft>
              <a:buClr>
                <a:schemeClr val="lt1"/>
              </a:buClr>
              <a:buSzPts val="1200"/>
              <a:buChar char="●"/>
            </a:pPr>
            <a:r>
              <a:rPr lang="en" sz="1200">
                <a:solidFill>
                  <a:schemeClr val="lt1"/>
                </a:solidFill>
              </a:rPr>
              <a:t>Provide insights into contract terms, helping lawyers and clients make informed decisions.</a:t>
            </a:r>
            <a:endParaRPr sz="1200">
              <a:solidFill>
                <a:schemeClr val="lt1"/>
              </a:solidFill>
            </a:endParaRPr>
          </a:p>
        </p:txBody>
      </p:sp>
      <p:sp>
        <p:nvSpPr>
          <p:cNvPr id="363" name="Google Shape;363;p62" descr="detail_1"/>
          <p:cNvSpPr txBox="1">
            <a:spLocks noGrp="1"/>
          </p:cNvSpPr>
          <p:nvPr>
            <p:ph type="body" idx="1"/>
          </p:nvPr>
        </p:nvSpPr>
        <p:spPr>
          <a:xfrm>
            <a:off x="4569492" y="2281725"/>
            <a:ext cx="3779700" cy="2482800"/>
          </a:xfrm>
          <a:prstGeom prst="rect">
            <a:avLst/>
          </a:prstGeom>
        </p:spPr>
        <p:txBody>
          <a:bodyPr spcFirstLastPara="1" wrap="square" lIns="0" tIns="91425" rIns="0" bIns="91425" anchor="t" anchorCtr="0">
            <a:noAutofit/>
          </a:bodyPr>
          <a:lstStyle/>
          <a:p>
            <a:pPr marL="342900" lvl="0" indent="-200025" algn="l" rtl="0">
              <a:spcBef>
                <a:spcPts val="0"/>
              </a:spcBef>
              <a:spcAft>
                <a:spcPts val="0"/>
              </a:spcAft>
              <a:buClr>
                <a:schemeClr val="lt1"/>
              </a:buClr>
              <a:buSzPts val="900"/>
              <a:buChar char="●"/>
            </a:pPr>
            <a:r>
              <a:rPr lang="en" sz="900">
                <a:solidFill>
                  <a:schemeClr val="lt1"/>
                </a:solidFill>
              </a:rPr>
              <a:t>LawGeex: Accurately reads and summarizes contracts, enhancing review efficiency.</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ThoughtRiver: Scans contracts and displays key information on an online dashboard.</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Legal Robot: Identifies issues within contracts, ensuring legal soundness.</a:t>
            </a:r>
            <a:endParaRPr sz="900">
              <a:solidFill>
                <a:schemeClr val="lt1"/>
              </a:solidFill>
            </a:endParaRPr>
          </a:p>
          <a:p>
            <a:pPr marL="342900" lvl="0" indent="-200025" algn="l" rtl="0">
              <a:spcBef>
                <a:spcPts val="1000"/>
              </a:spcBef>
              <a:spcAft>
                <a:spcPts val="0"/>
              </a:spcAft>
              <a:buClr>
                <a:schemeClr val="lt1"/>
              </a:buClr>
              <a:buSzPts val="900"/>
              <a:buChar char="●"/>
            </a:pPr>
            <a:r>
              <a:rPr lang="en" sz="900">
                <a:solidFill>
                  <a:schemeClr val="lt1"/>
                </a:solidFill>
              </a:rPr>
              <a:t>Beagle: Tailored for non-professionals to manage and review contracts easily.</a:t>
            </a:r>
            <a:endParaRPr sz="900">
              <a:solidFill>
                <a:schemeClr val="lt1"/>
              </a:solidFill>
            </a:endParaRPr>
          </a:p>
          <a:p>
            <a:pPr marL="342900" lvl="0" indent="-200025" algn="l" rtl="0">
              <a:spcBef>
                <a:spcPts val="1000"/>
              </a:spcBef>
              <a:spcAft>
                <a:spcPts val="1000"/>
              </a:spcAft>
              <a:buClr>
                <a:schemeClr val="lt1"/>
              </a:buClr>
              <a:buSzPts val="900"/>
              <a:buChar char="●"/>
            </a:pPr>
            <a:r>
              <a:rPr lang="en" sz="900">
                <a:solidFill>
                  <a:schemeClr val="lt1"/>
                </a:solidFill>
              </a:rPr>
              <a:t>COIN: Specializes in reviewing commercial loan agreements, saving attorney hours.</a:t>
            </a:r>
            <a:endParaRPr sz="900">
              <a:solidFill>
                <a:schemeClr val="lt1"/>
              </a:solidFill>
            </a:endParaRPr>
          </a:p>
        </p:txBody>
      </p:sp>
      <p:sp>
        <p:nvSpPr>
          <p:cNvPr id="364" name="Google Shape;364;p62"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Contract Review and Analysis Tools</a:t>
            </a:r>
            <a:endParaRPr sz="2400" b="1">
              <a:solidFill>
                <a:schemeClr val="lt1"/>
              </a:solidFill>
              <a:latin typeface="Bodoni Moda"/>
              <a:ea typeface="Bodoni Moda"/>
              <a:cs typeface="Bodoni Moda"/>
              <a:sym typeface="Bodoni Moda"/>
            </a:endParaRPr>
          </a:p>
        </p:txBody>
      </p:sp>
      <p:cxnSp>
        <p:nvCxnSpPr>
          <p:cNvPr id="365" name="Google Shape;365;p62"/>
          <p:cNvCxnSpPr/>
          <p:nvPr/>
        </p:nvCxnSpPr>
        <p:spPr>
          <a:xfrm>
            <a:off x="348600" y="2056125"/>
            <a:ext cx="1694700" cy="0"/>
          </a:xfrm>
          <a:prstGeom prst="straightConnector1">
            <a:avLst/>
          </a:prstGeom>
          <a:noFill/>
          <a:ln w="9525" cap="flat" cmpd="sng">
            <a:solidFill>
              <a:schemeClr val="dk2"/>
            </a:solidFill>
            <a:prstDash val="solid"/>
            <a:round/>
            <a:headEnd type="none" w="med" len="med"/>
            <a:tailEnd type="none" w="med" len="med"/>
          </a:ln>
        </p:spPr>
      </p:cxnSp>
      <p:cxnSp>
        <p:nvCxnSpPr>
          <p:cNvPr id="366" name="Google Shape;366;p62"/>
          <p:cNvCxnSpPr/>
          <p:nvPr/>
        </p:nvCxnSpPr>
        <p:spPr>
          <a:xfrm>
            <a:off x="4569500" y="2056125"/>
            <a:ext cx="1694700" cy="0"/>
          </a:xfrm>
          <a:prstGeom prst="straightConnector1">
            <a:avLst/>
          </a:prstGeom>
          <a:noFill/>
          <a:ln w="9525" cap="flat" cmpd="sng">
            <a:solidFill>
              <a:schemeClr val="dk2"/>
            </a:solidFill>
            <a:prstDash val="solid"/>
            <a:round/>
            <a:headEnd type="none" w="med" len="med"/>
            <a:tailEnd type="none" w="med" len="med"/>
          </a:ln>
        </p:spPr>
      </p:cxnSp>
      <p:sp>
        <p:nvSpPr>
          <p:cNvPr id="367" name="Google Shape;367;p62"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Tools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40045339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3" descr="header_0"/>
          <p:cNvSpPr txBox="1">
            <a:spLocks noGrp="1"/>
          </p:cNvSpPr>
          <p:nvPr>
            <p:ph type="subTitle" idx="4294967295"/>
          </p:nvPr>
        </p:nvSpPr>
        <p:spPr>
          <a:xfrm>
            <a:off x="348525" y="1220508"/>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rPr>
              <a:t>Purpose of Drafting Tools</a:t>
            </a:r>
            <a:endParaRPr sz="1200">
              <a:solidFill>
                <a:schemeClr val="lt1"/>
              </a:solidFill>
            </a:endParaRPr>
          </a:p>
        </p:txBody>
      </p:sp>
      <p:sp>
        <p:nvSpPr>
          <p:cNvPr id="373" name="Google Shape;373;p63" descr="detail_0"/>
          <p:cNvSpPr txBox="1">
            <a:spLocks noGrp="1"/>
          </p:cNvSpPr>
          <p:nvPr>
            <p:ph type="body" idx="1"/>
          </p:nvPr>
        </p:nvSpPr>
        <p:spPr>
          <a:xfrm>
            <a:off x="3200075" y="1220400"/>
            <a:ext cx="5595300" cy="1684200"/>
          </a:xfrm>
          <a:prstGeom prst="rect">
            <a:avLst/>
          </a:prstGeom>
        </p:spPr>
        <p:txBody>
          <a:bodyPr spcFirstLastPara="1" wrap="square" lIns="0" tIns="91425" rIns="0" bIns="91425" anchor="t" anchorCtr="0">
            <a:noAutofit/>
          </a:bodyPr>
          <a:lstStyle/>
          <a:p>
            <a:pPr marL="342900" lvl="0" indent="-193675" algn="l" rtl="0">
              <a:spcBef>
                <a:spcPts val="0"/>
              </a:spcBef>
              <a:spcAft>
                <a:spcPts val="0"/>
              </a:spcAft>
              <a:buClr>
                <a:schemeClr val="lt1"/>
              </a:buClr>
              <a:buSzPts val="800"/>
              <a:buChar char="●"/>
            </a:pPr>
            <a:r>
              <a:rPr lang="en" sz="800">
                <a:solidFill>
                  <a:schemeClr val="lt1"/>
                </a:solidFill>
              </a:rPr>
              <a:t>Clifford Chance Dr@ft generates tailor-made legal documents, enhancing quality and efficiency.</a:t>
            </a:r>
            <a:endParaRPr sz="800">
              <a:solidFill>
                <a:schemeClr val="lt1"/>
              </a:solidFill>
            </a:endParaRPr>
          </a:p>
          <a:p>
            <a:pPr marL="342900" lvl="0" indent="-193675" algn="l" rtl="0">
              <a:spcBef>
                <a:spcPts val="1000"/>
              </a:spcBef>
              <a:spcAft>
                <a:spcPts val="0"/>
              </a:spcAft>
              <a:buClr>
                <a:schemeClr val="lt1"/>
              </a:buClr>
              <a:buSzPts val="800"/>
              <a:buChar char="●"/>
            </a:pPr>
            <a:r>
              <a:rPr lang="en" sz="800">
                <a:solidFill>
                  <a:schemeClr val="lt1"/>
                </a:solidFill>
              </a:rPr>
              <a:t>Desktop Lawyer streamlines document creation for legal professionals.</a:t>
            </a:r>
            <a:endParaRPr sz="800">
              <a:solidFill>
                <a:schemeClr val="lt1"/>
              </a:solidFill>
            </a:endParaRPr>
          </a:p>
          <a:p>
            <a:pPr marL="342900" lvl="0" indent="-193675" algn="l" rtl="0">
              <a:spcBef>
                <a:spcPts val="1000"/>
              </a:spcBef>
              <a:spcAft>
                <a:spcPts val="0"/>
              </a:spcAft>
              <a:buClr>
                <a:schemeClr val="lt1"/>
              </a:buClr>
              <a:buSzPts val="800"/>
              <a:buChar char="●"/>
            </a:pPr>
            <a:r>
              <a:rPr lang="en" sz="800">
                <a:solidFill>
                  <a:schemeClr val="lt1"/>
                </a:solidFill>
              </a:rPr>
              <a:t>Legal Zoom offers accessible legal document drafting for individuals and small businesses.</a:t>
            </a:r>
            <a:endParaRPr sz="800">
              <a:solidFill>
                <a:schemeClr val="lt1"/>
              </a:solidFill>
            </a:endParaRPr>
          </a:p>
          <a:p>
            <a:pPr marL="342900" lvl="0" indent="-193675" algn="l" rtl="0">
              <a:spcBef>
                <a:spcPts val="1000"/>
              </a:spcBef>
              <a:spcAft>
                <a:spcPts val="0"/>
              </a:spcAft>
              <a:buClr>
                <a:schemeClr val="lt1"/>
              </a:buClr>
              <a:buSzPts val="800"/>
              <a:buChar char="●"/>
            </a:pPr>
            <a:r>
              <a:rPr lang="en" sz="800">
                <a:solidFill>
                  <a:schemeClr val="lt1"/>
                </a:solidFill>
              </a:rPr>
              <a:t>Rocket Lawyer provides an online platform for creating legal documents with ease.</a:t>
            </a:r>
            <a:endParaRPr sz="800">
              <a:solidFill>
                <a:schemeClr val="lt1"/>
              </a:solidFill>
            </a:endParaRPr>
          </a:p>
          <a:p>
            <a:pPr marL="342900" lvl="0" indent="-193675" algn="l" rtl="0">
              <a:spcBef>
                <a:spcPts val="1000"/>
              </a:spcBef>
              <a:spcAft>
                <a:spcPts val="1000"/>
              </a:spcAft>
              <a:buClr>
                <a:schemeClr val="lt1"/>
              </a:buClr>
              <a:buSzPts val="800"/>
              <a:buChar char="●"/>
            </a:pPr>
            <a:r>
              <a:rPr lang="en" sz="800">
                <a:solidFill>
                  <a:schemeClr val="lt1"/>
                </a:solidFill>
              </a:rPr>
              <a:t>LegalVision and LawPath support startups with customized legal solutions.</a:t>
            </a:r>
            <a:endParaRPr sz="800">
              <a:solidFill>
                <a:schemeClr val="lt1"/>
              </a:solidFill>
            </a:endParaRPr>
          </a:p>
        </p:txBody>
      </p:sp>
      <p:sp>
        <p:nvSpPr>
          <p:cNvPr id="374" name="Google Shape;374;p63" descr="header_1"/>
          <p:cNvSpPr txBox="1">
            <a:spLocks noGrp="1"/>
          </p:cNvSpPr>
          <p:nvPr>
            <p:ph type="subTitle" idx="4294967295"/>
          </p:nvPr>
        </p:nvSpPr>
        <p:spPr>
          <a:xfrm>
            <a:off x="348500" y="3119761"/>
            <a:ext cx="2731200" cy="1684200"/>
          </a:xfrm>
          <a:prstGeom prst="rect">
            <a:avLst/>
          </a:prstGeom>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rPr>
              <a:t>Citation Tools Overview</a:t>
            </a:r>
            <a:endParaRPr sz="1200">
              <a:solidFill>
                <a:schemeClr val="lt1"/>
              </a:solidFill>
            </a:endParaRPr>
          </a:p>
        </p:txBody>
      </p:sp>
      <p:sp>
        <p:nvSpPr>
          <p:cNvPr id="375" name="Google Shape;375;p63" descr="detail_1"/>
          <p:cNvSpPr txBox="1">
            <a:spLocks noGrp="1"/>
          </p:cNvSpPr>
          <p:nvPr>
            <p:ph type="body" idx="1"/>
          </p:nvPr>
        </p:nvSpPr>
        <p:spPr>
          <a:xfrm>
            <a:off x="3200050" y="3119653"/>
            <a:ext cx="5595300" cy="1684200"/>
          </a:xfrm>
          <a:prstGeom prst="rect">
            <a:avLst/>
          </a:prstGeom>
        </p:spPr>
        <p:txBody>
          <a:bodyPr spcFirstLastPara="1" wrap="square" lIns="0" tIns="91425" rIns="0" bIns="91425" anchor="t" anchorCtr="0">
            <a:noAutofit/>
          </a:bodyPr>
          <a:lstStyle/>
          <a:p>
            <a:pPr marL="342900" lvl="0" indent="-206375" algn="l" rtl="0">
              <a:spcBef>
                <a:spcPts val="0"/>
              </a:spcBef>
              <a:spcAft>
                <a:spcPts val="0"/>
              </a:spcAft>
              <a:buClr>
                <a:schemeClr val="lt1"/>
              </a:buClr>
              <a:buSzPts val="1000"/>
              <a:buChar char="●"/>
            </a:pPr>
            <a:r>
              <a:rPr lang="en" sz="1000">
                <a:solidFill>
                  <a:schemeClr val="lt1"/>
                </a:solidFill>
              </a:rPr>
              <a:t>KeyCite is a comprehensive citation service that tracks the status of legal cases and statutes.</a:t>
            </a:r>
            <a:endParaRPr sz="1000">
              <a:solidFill>
                <a:schemeClr val="lt1"/>
              </a:solidFill>
            </a:endParaRPr>
          </a:p>
          <a:p>
            <a:pPr marL="342900" lvl="0" indent="-206375" algn="l" rtl="0">
              <a:spcBef>
                <a:spcPts val="1000"/>
              </a:spcBef>
              <a:spcAft>
                <a:spcPts val="0"/>
              </a:spcAft>
              <a:buClr>
                <a:schemeClr val="lt1"/>
              </a:buClr>
              <a:buSzPts val="1000"/>
              <a:buChar char="●"/>
            </a:pPr>
            <a:r>
              <a:rPr lang="en" sz="1000">
                <a:solidFill>
                  <a:schemeClr val="lt1"/>
                </a:solidFill>
              </a:rPr>
              <a:t>It offers detailed citation histories to ensure legal documents are up-to-date and accurate.</a:t>
            </a:r>
            <a:endParaRPr sz="1000">
              <a:solidFill>
                <a:schemeClr val="lt1"/>
              </a:solidFill>
            </a:endParaRPr>
          </a:p>
          <a:p>
            <a:pPr marL="342900" lvl="0" indent="-206375" algn="l" rtl="0">
              <a:spcBef>
                <a:spcPts val="1000"/>
              </a:spcBef>
              <a:spcAft>
                <a:spcPts val="0"/>
              </a:spcAft>
              <a:buClr>
                <a:schemeClr val="lt1"/>
              </a:buClr>
              <a:buSzPts val="1000"/>
              <a:buChar char="●"/>
            </a:pPr>
            <a:r>
              <a:rPr lang="en" sz="1000">
                <a:solidFill>
                  <a:schemeClr val="lt1"/>
                </a:solidFill>
              </a:rPr>
              <a:t>Citation tools help legal professionals maintain compliance with legal standards.</a:t>
            </a:r>
            <a:endParaRPr sz="1000">
              <a:solidFill>
                <a:schemeClr val="lt1"/>
              </a:solidFill>
            </a:endParaRPr>
          </a:p>
          <a:p>
            <a:pPr marL="342900" lvl="0" indent="-206375" algn="l" rtl="0">
              <a:spcBef>
                <a:spcPts val="1000"/>
              </a:spcBef>
              <a:spcAft>
                <a:spcPts val="1000"/>
              </a:spcAft>
              <a:buClr>
                <a:schemeClr val="lt1"/>
              </a:buClr>
              <a:buSzPts val="1000"/>
              <a:buChar char="●"/>
            </a:pPr>
            <a:r>
              <a:rPr lang="en" sz="1000">
                <a:solidFill>
                  <a:schemeClr val="lt1"/>
                </a:solidFill>
              </a:rPr>
              <a:t>Accurate citations enhance the credibility of legal documents and arguments.</a:t>
            </a:r>
            <a:endParaRPr sz="1000">
              <a:solidFill>
                <a:schemeClr val="lt1"/>
              </a:solidFill>
            </a:endParaRPr>
          </a:p>
        </p:txBody>
      </p:sp>
      <p:sp>
        <p:nvSpPr>
          <p:cNvPr id="376" name="Google Shape;376;p63" descr="title"/>
          <p:cNvSpPr txBox="1">
            <a:spLocks noGrp="1"/>
          </p:cNvSpPr>
          <p:nvPr>
            <p:ph type="title"/>
          </p:nvPr>
        </p:nvSpPr>
        <p:spPr>
          <a:xfrm>
            <a:off x="348600" y="521275"/>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a:latin typeface="Bodoni Moda"/>
                <a:ea typeface="Bodoni Moda"/>
                <a:cs typeface="Bodoni Moda"/>
                <a:sym typeface="Bodoni Moda"/>
              </a:rPr>
              <a:t>Drafting and Citation Tools</a:t>
            </a:r>
            <a:endParaRPr sz="2400" b="1">
              <a:solidFill>
                <a:schemeClr val="lt1"/>
              </a:solidFill>
              <a:latin typeface="Bodoni Moda"/>
              <a:ea typeface="Bodoni Moda"/>
              <a:cs typeface="Bodoni Moda"/>
              <a:sym typeface="Bodoni Moda"/>
            </a:endParaRPr>
          </a:p>
        </p:txBody>
      </p:sp>
      <p:sp>
        <p:nvSpPr>
          <p:cNvPr id="377" name="Google Shape;377;p63"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Tools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39753814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64" descr="title"/>
          <p:cNvSpPr txBox="1">
            <a:spLocks noGrp="1"/>
          </p:cNvSpPr>
          <p:nvPr>
            <p:ph type="title"/>
          </p:nvPr>
        </p:nvSpPr>
        <p:spPr>
          <a:xfrm>
            <a:off x="348600" y="521275"/>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n" b="1">
                <a:latin typeface="Bodoni Moda"/>
                <a:ea typeface="Bodoni Moda"/>
                <a:cs typeface="Bodoni Moda"/>
                <a:sym typeface="Bodoni Moda"/>
              </a:rPr>
              <a:t>Legal and Ethical Considerations</a:t>
            </a:r>
            <a:endParaRPr sz="2400" b="1">
              <a:solidFill>
                <a:schemeClr val="lt1"/>
              </a:solidFill>
              <a:latin typeface="Bodoni Moda"/>
              <a:ea typeface="Bodoni Moda"/>
              <a:cs typeface="Bodoni Moda"/>
              <a:sym typeface="Bodoni Moda"/>
            </a:endParaRPr>
          </a:p>
        </p:txBody>
      </p:sp>
      <p:sp>
        <p:nvSpPr>
          <p:cNvPr id="383" name="Google Shape;383;p6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4"/>
                </a:solidFill>
                <a:latin typeface="Noto Sans"/>
                <a:ea typeface="Noto Sans"/>
                <a:cs typeface="Noto Sans"/>
                <a:sym typeface="Noto Sans"/>
              </a:rPr>
              <a:t>Ethics</a:t>
            </a:r>
            <a:endParaRPr sz="1000" b="1">
              <a:solidFill>
                <a:schemeClr val="accent4"/>
              </a:solidFill>
              <a:latin typeface="Noto Sans"/>
              <a:ea typeface="Noto Sans"/>
              <a:cs typeface="Noto Sans"/>
              <a:sym typeface="Noto Sans"/>
            </a:endParaRPr>
          </a:p>
        </p:txBody>
      </p:sp>
      <p:sp>
        <p:nvSpPr>
          <p:cNvPr id="384" name="Google Shape;384;p64" descr="detail_0"/>
          <p:cNvSpPr txBox="1">
            <a:spLocks noGrp="1"/>
          </p:cNvSpPr>
          <p:nvPr>
            <p:ph type="body" idx="1"/>
          </p:nvPr>
        </p:nvSpPr>
        <p:spPr>
          <a:xfrm>
            <a:off x="348550" y="176905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n" sz="1200">
                <a:solidFill>
                  <a:schemeClr val="lt1"/>
                </a:solidFill>
              </a:rPr>
              <a:t>AI systems must comply with data privacy laws, such as GDPR and CCPA, to protect sensitive information processed during legal research.</a:t>
            </a:r>
            <a:endParaRPr sz="1200">
              <a:solidFill>
                <a:schemeClr val="lt1"/>
              </a:solidFill>
            </a:endParaRPr>
          </a:p>
        </p:txBody>
      </p:sp>
      <p:sp>
        <p:nvSpPr>
          <p:cNvPr id="385" name="Google Shape;385;p64" descr="header_0"/>
          <p:cNvSpPr txBox="1">
            <a:spLocks noGrp="1"/>
          </p:cNvSpPr>
          <p:nvPr>
            <p:ph type="subTitle" idx="4294967295"/>
          </p:nvPr>
        </p:nvSpPr>
        <p:spPr>
          <a:xfrm>
            <a:off x="348538" y="1354150"/>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n" sz="1200" b="1">
                <a:solidFill>
                  <a:schemeClr val="accent4"/>
                </a:solidFill>
              </a:rPr>
              <a:t>Data Privacy Laws</a:t>
            </a:r>
            <a:endParaRPr sz="1200" b="1">
              <a:solidFill>
                <a:schemeClr val="accent4"/>
              </a:solidFill>
            </a:endParaRPr>
          </a:p>
        </p:txBody>
      </p:sp>
      <p:sp>
        <p:nvSpPr>
          <p:cNvPr id="386" name="Google Shape;386;p64" descr="detail_1"/>
          <p:cNvSpPr txBox="1">
            <a:spLocks noGrp="1"/>
          </p:cNvSpPr>
          <p:nvPr>
            <p:ph type="body" idx="1"/>
          </p:nvPr>
        </p:nvSpPr>
        <p:spPr>
          <a:xfrm>
            <a:off x="5004676" y="176905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n" sz="1200">
                <a:solidFill>
                  <a:schemeClr val="lt1"/>
                </a:solidFill>
              </a:rPr>
              <a:t>Maintaining client confidentiality is crucial; AI tools must be designed to safeguard confidential information throughout their use.</a:t>
            </a:r>
            <a:endParaRPr sz="1200">
              <a:solidFill>
                <a:schemeClr val="lt1"/>
              </a:solidFill>
            </a:endParaRPr>
          </a:p>
        </p:txBody>
      </p:sp>
      <p:sp>
        <p:nvSpPr>
          <p:cNvPr id="387" name="Google Shape;387;p64" descr="header_1"/>
          <p:cNvSpPr txBox="1">
            <a:spLocks noGrp="1"/>
          </p:cNvSpPr>
          <p:nvPr>
            <p:ph type="subTitle" idx="4294967295"/>
          </p:nvPr>
        </p:nvSpPr>
        <p:spPr>
          <a:xfrm>
            <a:off x="5004670" y="1354150"/>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n" sz="1200" b="1">
                <a:solidFill>
                  <a:schemeClr val="accent4"/>
                </a:solidFill>
              </a:rPr>
              <a:t>Client Confidentiality</a:t>
            </a:r>
            <a:endParaRPr sz="1200" b="1">
              <a:solidFill>
                <a:schemeClr val="accent4"/>
              </a:solidFill>
            </a:endParaRPr>
          </a:p>
        </p:txBody>
      </p:sp>
      <p:sp>
        <p:nvSpPr>
          <p:cNvPr id="388" name="Google Shape;388;p64" descr="detail_2"/>
          <p:cNvSpPr txBox="1">
            <a:spLocks noGrp="1"/>
          </p:cNvSpPr>
          <p:nvPr>
            <p:ph type="body" idx="1"/>
          </p:nvPr>
        </p:nvSpPr>
        <p:spPr>
          <a:xfrm>
            <a:off x="348550" y="339710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n" sz="1200">
                <a:solidFill>
                  <a:schemeClr val="lt1"/>
                </a:solidFill>
              </a:rPr>
              <a:t>AI systems can inherit biases from training data, leading to unfair outcomes, making transparency in AI decision-making essential.</a:t>
            </a:r>
            <a:endParaRPr sz="1200">
              <a:solidFill>
                <a:schemeClr val="lt1"/>
              </a:solidFill>
            </a:endParaRPr>
          </a:p>
        </p:txBody>
      </p:sp>
      <p:sp>
        <p:nvSpPr>
          <p:cNvPr id="389" name="Google Shape;389;p64" descr="header_2"/>
          <p:cNvSpPr txBox="1">
            <a:spLocks noGrp="1"/>
          </p:cNvSpPr>
          <p:nvPr>
            <p:ph type="subTitle" idx="4294967295"/>
          </p:nvPr>
        </p:nvSpPr>
        <p:spPr>
          <a:xfrm>
            <a:off x="348538" y="2982403"/>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n" sz="1200" b="1">
                <a:solidFill>
                  <a:schemeClr val="accent4"/>
                </a:solidFill>
              </a:rPr>
              <a:t>Algorithmic Bias</a:t>
            </a:r>
            <a:endParaRPr sz="1200" b="1">
              <a:solidFill>
                <a:schemeClr val="accent4"/>
              </a:solidFill>
            </a:endParaRPr>
          </a:p>
        </p:txBody>
      </p:sp>
      <p:sp>
        <p:nvSpPr>
          <p:cNvPr id="390" name="Google Shape;390;p64" descr="detail_3"/>
          <p:cNvSpPr txBox="1">
            <a:spLocks noGrp="1"/>
          </p:cNvSpPr>
          <p:nvPr>
            <p:ph type="body" idx="1"/>
          </p:nvPr>
        </p:nvSpPr>
        <p:spPr>
          <a:xfrm>
            <a:off x="5004678" y="3397100"/>
            <a:ext cx="3790800" cy="1213500"/>
          </a:xfrm>
          <a:prstGeom prst="rect">
            <a:avLst/>
          </a:prstGeom>
        </p:spPr>
        <p:txBody>
          <a:bodyPr spcFirstLastPara="1" wrap="square" lIns="0" tIns="91425" rIns="91425" bIns="91425" anchor="t" anchorCtr="0">
            <a:noAutofit/>
          </a:bodyPr>
          <a:lstStyle/>
          <a:p>
            <a:pPr marL="0" lvl="0" indent="0" algn="l" rtl="0">
              <a:spcBef>
                <a:spcPts val="0"/>
              </a:spcBef>
              <a:spcAft>
                <a:spcPts val="1000"/>
              </a:spcAft>
              <a:buNone/>
            </a:pPr>
            <a:r>
              <a:rPr lang="en" sz="1200">
                <a:solidFill>
                  <a:schemeClr val="lt1"/>
                </a:solidFill>
              </a:rPr>
              <a:t>While AI can provide insights, legal professionals must retain final decision-making responsibility, ensuring accountability for errors.</a:t>
            </a:r>
            <a:endParaRPr sz="1200">
              <a:solidFill>
                <a:schemeClr val="lt1"/>
              </a:solidFill>
            </a:endParaRPr>
          </a:p>
        </p:txBody>
      </p:sp>
      <p:sp>
        <p:nvSpPr>
          <p:cNvPr id="391" name="Google Shape;391;p64" descr="header_3"/>
          <p:cNvSpPr txBox="1">
            <a:spLocks noGrp="1"/>
          </p:cNvSpPr>
          <p:nvPr>
            <p:ph type="subTitle" idx="4294967295"/>
          </p:nvPr>
        </p:nvSpPr>
        <p:spPr>
          <a:xfrm>
            <a:off x="5004670" y="2982403"/>
            <a:ext cx="3790800" cy="414900"/>
          </a:xfrm>
          <a:prstGeom prst="rect">
            <a:avLst/>
          </a:prstGeom>
        </p:spPr>
        <p:txBody>
          <a:bodyPr spcFirstLastPara="1" wrap="square" lIns="0" tIns="0" rIns="91425" bIns="0" anchor="t" anchorCtr="0">
            <a:noAutofit/>
          </a:bodyPr>
          <a:lstStyle/>
          <a:p>
            <a:pPr marL="0" lvl="0" indent="0" algn="l" rtl="0">
              <a:lnSpc>
                <a:spcPct val="100000"/>
              </a:lnSpc>
              <a:spcBef>
                <a:spcPts val="0"/>
              </a:spcBef>
              <a:spcAft>
                <a:spcPts val="800"/>
              </a:spcAft>
              <a:buNone/>
            </a:pPr>
            <a:r>
              <a:rPr lang="en" sz="1200" b="1">
                <a:solidFill>
                  <a:schemeClr val="accent4"/>
                </a:solidFill>
              </a:rPr>
              <a:t>Decision-Making Accountability</a:t>
            </a:r>
            <a:endParaRPr sz="1200" b="1">
              <a:solidFill>
                <a:schemeClr val="accent4"/>
              </a:solidFill>
            </a:endParaRPr>
          </a:p>
        </p:txBody>
      </p:sp>
    </p:spTree>
    <p:extLst>
      <p:ext uri="{BB962C8B-B14F-4D97-AF65-F5344CB8AC3E}">
        <p14:creationId xmlns:p14="http://schemas.microsoft.com/office/powerpoint/2010/main" val="16509094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65" descr="header_0"/>
          <p:cNvSpPr txBox="1"/>
          <p:nvPr/>
        </p:nvSpPr>
        <p:spPr>
          <a:xfrm>
            <a:off x="348525"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4"/>
                </a:solidFill>
                <a:latin typeface="Noto Sans"/>
                <a:ea typeface="Noto Sans"/>
                <a:cs typeface="Noto Sans"/>
                <a:sym typeface="Noto Sans"/>
              </a:rPr>
              <a:t>Impact on Legal Practice</a:t>
            </a:r>
            <a:endParaRPr sz="1200" b="1">
              <a:solidFill>
                <a:schemeClr val="accent4"/>
              </a:solidFill>
              <a:latin typeface="Noto Sans"/>
              <a:ea typeface="Noto Sans"/>
              <a:cs typeface="Noto Sans"/>
              <a:sym typeface="Noto Sans"/>
            </a:endParaRPr>
          </a:p>
        </p:txBody>
      </p:sp>
      <p:sp>
        <p:nvSpPr>
          <p:cNvPr id="403" name="Google Shape;403;p65" descr="header_1"/>
          <p:cNvSpPr txBox="1"/>
          <p:nvPr/>
        </p:nvSpPr>
        <p:spPr>
          <a:xfrm>
            <a:off x="2472428"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4"/>
                </a:solidFill>
                <a:latin typeface="Noto Sans"/>
                <a:ea typeface="Noto Sans"/>
                <a:cs typeface="Noto Sans"/>
                <a:sym typeface="Noto Sans"/>
              </a:rPr>
              <a:t>Changing Skill Sets</a:t>
            </a:r>
            <a:endParaRPr sz="1200" b="1">
              <a:solidFill>
                <a:schemeClr val="accent4"/>
              </a:solidFill>
              <a:latin typeface="Noto Sans"/>
              <a:ea typeface="Noto Sans"/>
              <a:cs typeface="Noto Sans"/>
              <a:sym typeface="Noto Sans"/>
            </a:endParaRPr>
          </a:p>
        </p:txBody>
      </p:sp>
      <p:sp>
        <p:nvSpPr>
          <p:cNvPr id="404" name="Google Shape;404;p65" descr="header_2"/>
          <p:cNvSpPr txBox="1"/>
          <p:nvPr/>
        </p:nvSpPr>
        <p:spPr>
          <a:xfrm>
            <a:off x="4596331"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4"/>
                </a:solidFill>
                <a:latin typeface="Noto Sans"/>
                <a:ea typeface="Noto Sans"/>
                <a:cs typeface="Noto Sans"/>
                <a:sym typeface="Noto Sans"/>
              </a:rPr>
              <a:t>Access to Justice</a:t>
            </a:r>
            <a:endParaRPr sz="1200" b="1">
              <a:solidFill>
                <a:schemeClr val="accent4"/>
              </a:solidFill>
              <a:latin typeface="Noto Sans"/>
              <a:ea typeface="Noto Sans"/>
              <a:cs typeface="Noto Sans"/>
              <a:sym typeface="Noto Sans"/>
            </a:endParaRPr>
          </a:p>
        </p:txBody>
      </p:sp>
      <p:sp>
        <p:nvSpPr>
          <p:cNvPr id="405" name="Google Shape;405;p65" descr="header_3"/>
          <p:cNvSpPr txBox="1"/>
          <p:nvPr/>
        </p:nvSpPr>
        <p:spPr>
          <a:xfrm>
            <a:off x="6720250"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sz="1200" b="1">
                <a:solidFill>
                  <a:schemeClr val="accent4"/>
                </a:solidFill>
                <a:latin typeface="Noto Sans"/>
                <a:ea typeface="Noto Sans"/>
                <a:cs typeface="Noto Sans"/>
                <a:sym typeface="Noto Sans"/>
              </a:rPr>
              <a:t>Future Regulatory Landscape</a:t>
            </a:r>
            <a:endParaRPr sz="1200" b="1">
              <a:solidFill>
                <a:schemeClr val="accent4"/>
              </a:solidFill>
              <a:latin typeface="Noto Sans"/>
              <a:ea typeface="Noto Sans"/>
              <a:cs typeface="Noto Sans"/>
              <a:sym typeface="Noto Sans"/>
            </a:endParaRPr>
          </a:p>
        </p:txBody>
      </p:sp>
      <p:sp>
        <p:nvSpPr>
          <p:cNvPr id="406" name="Google Shape;406;p65" descr="detail_0"/>
          <p:cNvSpPr txBox="1"/>
          <p:nvPr/>
        </p:nvSpPr>
        <p:spPr>
          <a:xfrm>
            <a:off x="345575"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2000"/>
              </a:spcAft>
              <a:buNone/>
            </a:pPr>
            <a:r>
              <a:rPr lang="en" sz="1200">
                <a:solidFill>
                  <a:schemeClr val="lt1"/>
                </a:solidFill>
                <a:latin typeface="Georgia"/>
                <a:ea typeface="Georgia"/>
                <a:cs typeface="Georgia"/>
                <a:sym typeface="Georgia"/>
              </a:rPr>
              <a:t>AI tools are streamlining legal workflows, enabling faster case analysis and document review, and improving accuracy in legal research.</a:t>
            </a:r>
            <a:endParaRPr sz="1200">
              <a:solidFill>
                <a:schemeClr val="lt1"/>
              </a:solidFill>
              <a:latin typeface="Georgia"/>
              <a:ea typeface="Georgia"/>
              <a:cs typeface="Georgia"/>
              <a:sym typeface="Georgia"/>
            </a:endParaRPr>
          </a:p>
        </p:txBody>
      </p:sp>
      <p:sp>
        <p:nvSpPr>
          <p:cNvPr id="407" name="Google Shape;407;p65" descr="detail_1"/>
          <p:cNvSpPr txBox="1"/>
          <p:nvPr/>
        </p:nvSpPr>
        <p:spPr>
          <a:xfrm>
            <a:off x="2469486"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latin typeface="Georgia"/>
                <a:ea typeface="Georgia"/>
                <a:cs typeface="Georgia"/>
                <a:sym typeface="Georgia"/>
              </a:rPr>
              <a:t>Legal professionals will need to adapt by acquiring skills in AI tool usage, data analysis, and technological literacy to remain competitive.</a:t>
            </a:r>
            <a:endParaRPr sz="1200">
              <a:solidFill>
                <a:schemeClr val="lt1"/>
              </a:solidFill>
              <a:latin typeface="Georgia"/>
              <a:ea typeface="Georgia"/>
              <a:cs typeface="Georgia"/>
              <a:sym typeface="Georgia"/>
            </a:endParaRPr>
          </a:p>
        </p:txBody>
      </p:sp>
      <p:sp>
        <p:nvSpPr>
          <p:cNvPr id="408" name="Google Shape;408;p65" descr="detail_2"/>
          <p:cNvSpPr txBox="1"/>
          <p:nvPr/>
        </p:nvSpPr>
        <p:spPr>
          <a:xfrm>
            <a:off x="4593397"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latin typeface="Georgia"/>
                <a:ea typeface="Georgia"/>
                <a:cs typeface="Georgia"/>
                <a:sym typeface="Georgia"/>
              </a:rPr>
              <a:t>AI has the potential to democratize access to legal information, making legal services more affordable and accessible to underserved populations.</a:t>
            </a:r>
            <a:endParaRPr sz="1200">
              <a:solidFill>
                <a:schemeClr val="lt1"/>
              </a:solidFill>
              <a:latin typeface="Georgia"/>
              <a:ea typeface="Georgia"/>
              <a:cs typeface="Georgia"/>
              <a:sym typeface="Georgia"/>
            </a:endParaRPr>
          </a:p>
        </p:txBody>
      </p:sp>
      <p:sp>
        <p:nvSpPr>
          <p:cNvPr id="409" name="Google Shape;409;p65" descr="detail_3"/>
          <p:cNvSpPr txBox="1"/>
          <p:nvPr/>
        </p:nvSpPr>
        <p:spPr>
          <a:xfrm>
            <a:off x="6717324" y="2173575"/>
            <a:ext cx="1968600" cy="23916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1200">
                <a:solidFill>
                  <a:schemeClr val="lt1"/>
                </a:solidFill>
                <a:latin typeface="Georgia"/>
                <a:ea typeface="Georgia"/>
                <a:cs typeface="Georgia"/>
                <a:sym typeface="Georgia"/>
              </a:rPr>
              <a:t>As AI becomes more integrated into legal practice, new regulations will likely emerge to address ethical considerations and ensure compliance with legal standards.</a:t>
            </a:r>
            <a:endParaRPr sz="1200">
              <a:solidFill>
                <a:schemeClr val="lt1"/>
              </a:solidFill>
              <a:latin typeface="Georgia"/>
              <a:ea typeface="Georgia"/>
              <a:cs typeface="Georgia"/>
              <a:sym typeface="Georgia"/>
            </a:endParaRPr>
          </a:p>
        </p:txBody>
      </p:sp>
      <p:sp>
        <p:nvSpPr>
          <p:cNvPr id="410" name="Google Shape;410;p65" descr="title"/>
          <p:cNvSpPr txBox="1">
            <a:spLocks noGrp="1"/>
          </p:cNvSpPr>
          <p:nvPr>
            <p:ph type="title"/>
          </p:nvPr>
        </p:nvSpPr>
        <p:spPr>
          <a:xfrm>
            <a:off x="348600" y="521275"/>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n" b="1">
                <a:latin typeface="Bodoni Moda"/>
                <a:ea typeface="Bodoni Moda"/>
                <a:cs typeface="Bodoni Moda"/>
                <a:sym typeface="Bodoni Moda"/>
              </a:rPr>
              <a:t>Future of AI in Legal Practice</a:t>
            </a:r>
            <a:endParaRPr sz="2400" b="1">
              <a:solidFill>
                <a:schemeClr val="lt1"/>
              </a:solidFill>
              <a:latin typeface="Bodoni Moda"/>
              <a:ea typeface="Bodoni Moda"/>
              <a:cs typeface="Bodoni Moda"/>
              <a:sym typeface="Bodoni Moda"/>
            </a:endParaRPr>
          </a:p>
        </p:txBody>
      </p:sp>
      <p:sp>
        <p:nvSpPr>
          <p:cNvPr id="411" name="Google Shape;411;p65"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Impact</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38596229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16"/>
        <p:cNvGrpSpPr/>
        <p:nvPr/>
      </p:nvGrpSpPr>
      <p:grpSpPr>
        <a:xfrm>
          <a:off x="0" y="0"/>
          <a:ext cx="0" cy="0"/>
          <a:chOff x="0" y="0"/>
          <a:chExt cx="0" cy="0"/>
        </a:xfrm>
      </p:grpSpPr>
      <p:sp>
        <p:nvSpPr>
          <p:cNvPr id="417" name="Google Shape;417;p64" descr="title"/>
          <p:cNvSpPr txBox="1">
            <a:spLocks noGrp="1"/>
          </p:cNvSpPr>
          <p:nvPr>
            <p:ph type="title"/>
          </p:nvPr>
        </p:nvSpPr>
        <p:spPr>
          <a:xfrm>
            <a:off x="3099752" y="562789"/>
            <a:ext cx="8334300" cy="572700"/>
          </a:xfrm>
          <a:prstGeom prst="rect">
            <a:avLst/>
          </a:prstGeom>
        </p:spPr>
        <p:txBody>
          <a:bodyPr spcFirstLastPara="1" wrap="square" lIns="0" tIns="91425" rIns="0" bIns="91425" anchor="b" anchorCtr="0">
            <a:noAutofit/>
          </a:bodyPr>
          <a:lstStyle/>
          <a:p>
            <a:pPr marL="0" lvl="0" indent="0" algn="l" rtl="0">
              <a:spcBef>
                <a:spcPts val="0"/>
              </a:spcBef>
              <a:spcAft>
                <a:spcPts val="0"/>
              </a:spcAft>
              <a:buSzPts val="990"/>
              <a:buNone/>
            </a:pPr>
            <a:r>
              <a:rPr lang="en" sz="2400" b="1" dirty="0">
                <a:latin typeface="Bodoni Moda"/>
                <a:ea typeface="Bodoni Moda"/>
                <a:cs typeface="Bodoni Moda"/>
                <a:sym typeface="Bodoni Moda"/>
              </a:rPr>
              <a:t>Conclusion</a:t>
            </a:r>
            <a:endParaRPr sz="2400" b="1" dirty="0">
              <a:solidFill>
                <a:schemeClr val="lt1"/>
              </a:solidFill>
              <a:latin typeface="Bodoni Moda"/>
              <a:ea typeface="Bodoni Moda"/>
              <a:cs typeface="Bodoni Moda"/>
              <a:sym typeface="Bodoni Moda"/>
            </a:endParaRPr>
          </a:p>
        </p:txBody>
      </p:sp>
      <p:sp>
        <p:nvSpPr>
          <p:cNvPr id="418" name="Google Shape;418;p64" descr="detail_0"/>
          <p:cNvSpPr txBox="1">
            <a:spLocks noGrp="1"/>
          </p:cNvSpPr>
          <p:nvPr>
            <p:ph type="body" idx="1"/>
          </p:nvPr>
        </p:nvSpPr>
        <p:spPr>
          <a:xfrm>
            <a:off x="348599" y="1184025"/>
            <a:ext cx="8664771" cy="3575100"/>
          </a:xfrm>
          <a:prstGeom prst="rect">
            <a:avLst/>
          </a:prstGeom>
        </p:spPr>
        <p:txBody>
          <a:bodyPr spcFirstLastPara="1" wrap="square" lIns="0" tIns="91425" rIns="91425" bIns="91425" anchor="t" anchorCtr="0">
            <a:noAutofit/>
          </a:bodyPr>
          <a:lstStyle/>
          <a:p>
            <a:pPr marL="0" lvl="0" indent="0" algn="just" rtl="0">
              <a:lnSpc>
                <a:spcPct val="115000"/>
              </a:lnSpc>
              <a:spcBef>
                <a:spcPts val="0"/>
              </a:spcBef>
              <a:spcAft>
                <a:spcPts val="1500"/>
              </a:spcAft>
              <a:buNone/>
            </a:pPr>
            <a:r>
              <a:rPr lang="en" dirty="0"/>
              <a:t>Artificial Intelligence is revolutionizing the legal system by enhancing efficiency, accuracy, and accessibility. </a:t>
            </a:r>
            <a:endParaRPr lang="en" dirty="0" smtClean="0"/>
          </a:p>
          <a:p>
            <a:pPr marL="0" lvl="0" indent="0" algn="just" rtl="0">
              <a:lnSpc>
                <a:spcPct val="115000"/>
              </a:lnSpc>
              <a:spcBef>
                <a:spcPts val="0"/>
              </a:spcBef>
              <a:spcAft>
                <a:spcPts val="1500"/>
              </a:spcAft>
              <a:buNone/>
            </a:pPr>
            <a:r>
              <a:rPr lang="en" dirty="0" smtClean="0"/>
              <a:t>It </a:t>
            </a:r>
            <a:r>
              <a:rPr lang="en" dirty="0"/>
              <a:t>assists legal professionals in performing time-consuming tasks such as legal research, document analysis, and predictive analytics, ultimately reducing the backlog of cases. </a:t>
            </a:r>
            <a:endParaRPr lang="en" dirty="0" smtClean="0"/>
          </a:p>
          <a:p>
            <a:pPr marL="0" lvl="0" indent="0" algn="just" rtl="0">
              <a:lnSpc>
                <a:spcPct val="115000"/>
              </a:lnSpc>
              <a:spcBef>
                <a:spcPts val="0"/>
              </a:spcBef>
              <a:spcAft>
                <a:spcPts val="1500"/>
              </a:spcAft>
              <a:buNone/>
            </a:pPr>
            <a:r>
              <a:rPr lang="en" dirty="0" smtClean="0"/>
              <a:t>AI </a:t>
            </a:r>
            <a:r>
              <a:rPr lang="en" dirty="0"/>
              <a:t>tools like ROSS Intelligence and KIRA Systems exemplify how technology can streamline legal processes, ensuring that justice is delivered more swiftly and equitably. However, while AI brings numerous advantages, it also raises concerns about job displacement and the need for a clear legal framework governing its use</a:t>
            </a:r>
            <a:r>
              <a:rPr lang="en" dirty="0" smtClean="0"/>
              <a:t>.</a:t>
            </a:r>
          </a:p>
          <a:p>
            <a:pPr marL="0" lvl="0" indent="0" algn="just" rtl="0">
              <a:lnSpc>
                <a:spcPct val="115000"/>
              </a:lnSpc>
              <a:spcBef>
                <a:spcPts val="0"/>
              </a:spcBef>
              <a:spcAft>
                <a:spcPts val="1500"/>
              </a:spcAft>
              <a:buNone/>
            </a:pPr>
            <a:r>
              <a:rPr lang="en" dirty="0" smtClean="0"/>
              <a:t> </a:t>
            </a:r>
            <a:r>
              <a:rPr lang="en" dirty="0"/>
              <a:t>In conclusion, the integration of AI into the legal sector, if managed thoughtfully, holds the potential to significantly improve the administration of justice and public trust in the legal system.</a:t>
            </a:r>
            <a:endParaRPr dirty="0"/>
          </a:p>
        </p:txBody>
      </p:sp>
      <p:sp>
        <p:nvSpPr>
          <p:cNvPr id="419" name="Google Shape;419;p64"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Summary</a:t>
            </a:r>
            <a:endParaRPr sz="1000" b="1">
              <a:solidFill>
                <a:schemeClr val="accent1"/>
              </a:solidFill>
              <a:latin typeface="Noto Sans"/>
              <a:ea typeface="Noto Sans"/>
              <a:cs typeface="Noto Sans"/>
              <a:sym typeface="Noto San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96396" y="318053"/>
            <a:ext cx="7113797" cy="4436828"/>
          </a:xfrm>
          <a:prstGeom prst="rect">
            <a:avLst/>
          </a:prstGeom>
        </p:spPr>
      </p:pic>
      <p:sp>
        <p:nvSpPr>
          <p:cNvPr id="3" name="AutoShape 2" descr="Applications of AI for legal research"/>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Tree>
    <p:extLst>
      <p:ext uri="{BB962C8B-B14F-4D97-AF65-F5344CB8AC3E}">
        <p14:creationId xmlns:p14="http://schemas.microsoft.com/office/powerpoint/2010/main" val="435388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60" descr="header_0"/>
          <p:cNvSpPr txBox="1"/>
          <p:nvPr/>
        </p:nvSpPr>
        <p:spPr>
          <a:xfrm>
            <a:off x="348525"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0"/>
              </a:spcAft>
              <a:buNone/>
            </a:pPr>
            <a:r>
              <a:rPr lang="en" b="1">
                <a:solidFill>
                  <a:schemeClr val="lt1"/>
                </a:solidFill>
                <a:latin typeface="Georgia"/>
                <a:ea typeface="Georgia"/>
                <a:cs typeface="Georgia"/>
                <a:sym typeface="Georgia"/>
              </a:rPr>
              <a:t>Data Sources</a:t>
            </a:r>
            <a:endParaRPr b="1">
              <a:solidFill>
                <a:schemeClr val="lt1"/>
              </a:solidFill>
              <a:latin typeface="Georgia"/>
              <a:ea typeface="Georgia"/>
              <a:cs typeface="Georgia"/>
              <a:sym typeface="Georgia"/>
            </a:endParaRPr>
          </a:p>
        </p:txBody>
      </p:sp>
      <p:sp>
        <p:nvSpPr>
          <p:cNvPr id="346" name="Google Shape;346;p60" descr="header_1"/>
          <p:cNvSpPr txBox="1"/>
          <p:nvPr/>
        </p:nvSpPr>
        <p:spPr>
          <a:xfrm>
            <a:off x="2472428"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b="1">
                <a:solidFill>
                  <a:schemeClr val="lt1"/>
                </a:solidFill>
                <a:latin typeface="Georgia"/>
                <a:ea typeface="Georgia"/>
                <a:cs typeface="Georgia"/>
                <a:sym typeface="Georgia"/>
              </a:rPr>
              <a:t>Data Pipelines</a:t>
            </a:r>
            <a:endParaRPr b="1">
              <a:solidFill>
                <a:schemeClr val="lt1"/>
              </a:solidFill>
              <a:latin typeface="Georgia"/>
              <a:ea typeface="Georgia"/>
              <a:cs typeface="Georgia"/>
              <a:sym typeface="Georgia"/>
            </a:endParaRPr>
          </a:p>
        </p:txBody>
      </p:sp>
      <p:sp>
        <p:nvSpPr>
          <p:cNvPr id="347" name="Google Shape;347;p60" descr="header_2"/>
          <p:cNvSpPr txBox="1"/>
          <p:nvPr/>
        </p:nvSpPr>
        <p:spPr>
          <a:xfrm>
            <a:off x="4596331"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b="1">
                <a:solidFill>
                  <a:schemeClr val="lt1"/>
                </a:solidFill>
                <a:latin typeface="Georgia"/>
                <a:ea typeface="Georgia"/>
                <a:cs typeface="Georgia"/>
                <a:sym typeface="Georgia"/>
              </a:rPr>
              <a:t>Embedding Models</a:t>
            </a:r>
            <a:endParaRPr b="1">
              <a:solidFill>
                <a:schemeClr val="lt1"/>
              </a:solidFill>
              <a:latin typeface="Georgia"/>
              <a:ea typeface="Georgia"/>
              <a:cs typeface="Georgia"/>
              <a:sym typeface="Georgia"/>
            </a:endParaRPr>
          </a:p>
        </p:txBody>
      </p:sp>
      <p:sp>
        <p:nvSpPr>
          <p:cNvPr id="348" name="Google Shape;348;p60" descr="header_3"/>
          <p:cNvSpPr txBox="1"/>
          <p:nvPr/>
        </p:nvSpPr>
        <p:spPr>
          <a:xfrm>
            <a:off x="6720250" y="1153600"/>
            <a:ext cx="1968600" cy="892200"/>
          </a:xfrm>
          <a:prstGeom prst="rect">
            <a:avLst/>
          </a:prstGeom>
          <a:noFill/>
          <a:ln>
            <a:noFill/>
          </a:ln>
        </p:spPr>
        <p:txBody>
          <a:bodyPr spcFirstLastPara="1" wrap="square" lIns="0" tIns="0" rIns="91425" bIns="0" anchor="b" anchorCtr="0">
            <a:noAutofit/>
          </a:bodyPr>
          <a:lstStyle/>
          <a:p>
            <a:pPr marL="0" lvl="0" indent="0" algn="l" rtl="0">
              <a:spcBef>
                <a:spcPts val="0"/>
              </a:spcBef>
              <a:spcAft>
                <a:spcPts val="800"/>
              </a:spcAft>
              <a:buNone/>
            </a:pPr>
            <a:r>
              <a:rPr lang="en" b="1">
                <a:solidFill>
                  <a:schemeClr val="lt1"/>
                </a:solidFill>
                <a:latin typeface="Georgia"/>
                <a:ea typeface="Georgia"/>
                <a:cs typeface="Georgia"/>
                <a:sym typeface="Georgia"/>
              </a:rPr>
              <a:t>Query Execution</a:t>
            </a:r>
            <a:endParaRPr b="1">
              <a:solidFill>
                <a:schemeClr val="lt1"/>
              </a:solidFill>
              <a:latin typeface="Georgia"/>
              <a:ea typeface="Georgia"/>
              <a:cs typeface="Georgia"/>
              <a:sym typeface="Georgia"/>
            </a:endParaRPr>
          </a:p>
        </p:txBody>
      </p:sp>
      <p:sp>
        <p:nvSpPr>
          <p:cNvPr id="349" name="Google Shape;349;p60" descr="detail_0"/>
          <p:cNvSpPr txBox="1"/>
          <p:nvPr/>
        </p:nvSpPr>
        <p:spPr>
          <a:xfrm>
            <a:off x="345587" y="21735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2000"/>
              </a:spcAft>
              <a:buNone/>
            </a:pPr>
            <a:r>
              <a:rPr lang="en" sz="900">
                <a:solidFill>
                  <a:schemeClr val="lt1"/>
                </a:solidFill>
                <a:latin typeface="Georgia"/>
                <a:ea typeface="Georgia"/>
                <a:cs typeface="Georgia"/>
                <a:sym typeface="Georgia"/>
              </a:rPr>
              <a:t>The process begins with collecting data from essential sources for legal research, including case law, statutes, court filings, and legal databases.</a:t>
            </a:r>
            <a:endParaRPr sz="900">
              <a:solidFill>
                <a:schemeClr val="lt1"/>
              </a:solidFill>
              <a:latin typeface="Georgia"/>
              <a:ea typeface="Georgia"/>
              <a:cs typeface="Georgia"/>
              <a:sym typeface="Georgia"/>
            </a:endParaRPr>
          </a:p>
        </p:txBody>
      </p:sp>
      <p:sp>
        <p:nvSpPr>
          <p:cNvPr id="350" name="Google Shape;350;p60" descr="detail_1"/>
          <p:cNvSpPr txBox="1"/>
          <p:nvPr/>
        </p:nvSpPr>
        <p:spPr>
          <a:xfrm>
            <a:off x="2469493" y="21735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1000">
                <a:solidFill>
                  <a:schemeClr val="lt1"/>
                </a:solidFill>
                <a:latin typeface="Georgia"/>
                <a:ea typeface="Georgia"/>
                <a:cs typeface="Georgia"/>
                <a:sym typeface="Georgia"/>
              </a:rPr>
              <a:t>Data is directed through pipelines that manage ingestion, cleansing, and processing, preparing it for analysis and querying.</a:t>
            </a:r>
            <a:endParaRPr sz="1000">
              <a:solidFill>
                <a:schemeClr val="lt1"/>
              </a:solidFill>
              <a:latin typeface="Georgia"/>
              <a:ea typeface="Georgia"/>
              <a:cs typeface="Georgia"/>
              <a:sym typeface="Georgia"/>
            </a:endParaRPr>
          </a:p>
        </p:txBody>
      </p:sp>
      <p:sp>
        <p:nvSpPr>
          <p:cNvPr id="351" name="Google Shape;351;p60" descr="detail_2"/>
          <p:cNvSpPr txBox="1"/>
          <p:nvPr/>
        </p:nvSpPr>
        <p:spPr>
          <a:xfrm>
            <a:off x="4593398" y="21735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900">
                <a:solidFill>
                  <a:schemeClr val="lt1"/>
                </a:solidFill>
                <a:latin typeface="Georgia"/>
                <a:ea typeface="Georgia"/>
                <a:cs typeface="Georgia"/>
                <a:sym typeface="Georgia"/>
              </a:rPr>
              <a:t>Processed data is segmented and transformed into numerical representations (vectors) using embedding models for accurate interpretation.</a:t>
            </a:r>
            <a:endParaRPr sz="900">
              <a:solidFill>
                <a:schemeClr val="lt1"/>
              </a:solidFill>
              <a:latin typeface="Georgia"/>
              <a:ea typeface="Georgia"/>
              <a:cs typeface="Georgia"/>
              <a:sym typeface="Georgia"/>
            </a:endParaRPr>
          </a:p>
        </p:txBody>
      </p:sp>
      <p:sp>
        <p:nvSpPr>
          <p:cNvPr id="352" name="Google Shape;352;p60" descr="detail_3"/>
          <p:cNvSpPr txBox="1"/>
          <p:nvPr/>
        </p:nvSpPr>
        <p:spPr>
          <a:xfrm>
            <a:off x="6717320" y="2173575"/>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800"/>
              </a:spcAft>
              <a:buNone/>
            </a:pPr>
            <a:r>
              <a:rPr lang="en" sz="900">
                <a:solidFill>
                  <a:schemeClr val="lt1"/>
                </a:solidFill>
                <a:latin typeface="Georgia"/>
                <a:ea typeface="Georgia"/>
                <a:cs typeface="Georgia"/>
                <a:sym typeface="Georgia"/>
              </a:rPr>
              <a:t>When a user submits a query, the system retrieves relevant data from the vector database and sends it to a selected LLM for processing.</a:t>
            </a:r>
            <a:endParaRPr sz="900">
              <a:solidFill>
                <a:schemeClr val="lt1"/>
              </a:solidFill>
              <a:latin typeface="Georgia"/>
              <a:ea typeface="Georgia"/>
              <a:cs typeface="Georgia"/>
              <a:sym typeface="Georgia"/>
            </a:endParaRPr>
          </a:p>
        </p:txBody>
      </p:sp>
      <p:sp>
        <p:nvSpPr>
          <p:cNvPr id="353" name="Google Shape;353;p60" descr="deliverable_0"/>
          <p:cNvSpPr txBox="1"/>
          <p:nvPr/>
        </p:nvSpPr>
        <p:spPr>
          <a:xfrm>
            <a:off x="345587" y="33098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accent1"/>
                </a:solidFill>
                <a:latin typeface="Noto Sans"/>
                <a:ea typeface="Noto Sans"/>
                <a:cs typeface="Noto Sans"/>
                <a:sym typeface="Noto Sans"/>
              </a:rPr>
              <a:t>Comprehensive data set</a:t>
            </a:r>
            <a:endParaRPr sz="800">
              <a:solidFill>
                <a:schemeClr val="accent1"/>
              </a:solidFill>
              <a:latin typeface="Noto Sans"/>
              <a:ea typeface="Noto Sans"/>
              <a:cs typeface="Noto Sans"/>
              <a:sym typeface="Noto Sans"/>
            </a:endParaRPr>
          </a:p>
          <a:p>
            <a:pPr marL="0" lvl="0" indent="0" algn="l" rtl="0">
              <a:spcBef>
                <a:spcPts val="0"/>
              </a:spcBef>
              <a:spcAft>
                <a:spcPts val="0"/>
              </a:spcAft>
              <a:buNone/>
            </a:pPr>
            <a:r>
              <a:rPr lang="en" sz="800">
                <a:solidFill>
                  <a:schemeClr val="accent1"/>
                </a:solidFill>
                <a:latin typeface="Noto Sans"/>
                <a:ea typeface="Noto Sans"/>
                <a:cs typeface="Noto Sans"/>
                <a:sym typeface="Noto Sans"/>
              </a:rPr>
              <a:t>Diverse legal sources</a:t>
            </a:r>
            <a:endParaRPr sz="800">
              <a:solidFill>
                <a:schemeClr val="accent1"/>
              </a:solidFill>
              <a:latin typeface="Noto Sans"/>
              <a:ea typeface="Noto Sans"/>
              <a:cs typeface="Noto Sans"/>
              <a:sym typeface="Noto Sans"/>
            </a:endParaRPr>
          </a:p>
        </p:txBody>
      </p:sp>
      <p:sp>
        <p:nvSpPr>
          <p:cNvPr id="354" name="Google Shape;354;p60" descr="deliverable_1"/>
          <p:cNvSpPr txBox="1"/>
          <p:nvPr/>
        </p:nvSpPr>
        <p:spPr>
          <a:xfrm>
            <a:off x="2469493" y="33098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accent1"/>
                </a:solidFill>
                <a:latin typeface="Noto Sans"/>
                <a:ea typeface="Noto Sans"/>
                <a:cs typeface="Noto Sans"/>
                <a:sym typeface="Noto Sans"/>
              </a:rPr>
              <a:t>Cleaned and processed data</a:t>
            </a:r>
            <a:endParaRPr sz="800">
              <a:solidFill>
                <a:schemeClr val="accent1"/>
              </a:solidFill>
              <a:latin typeface="Noto Sans"/>
              <a:ea typeface="Noto Sans"/>
              <a:cs typeface="Noto Sans"/>
              <a:sym typeface="Noto Sans"/>
            </a:endParaRPr>
          </a:p>
          <a:p>
            <a:pPr marL="0" lvl="0" indent="0" algn="l" rtl="0">
              <a:spcBef>
                <a:spcPts val="0"/>
              </a:spcBef>
              <a:spcAft>
                <a:spcPts val="0"/>
              </a:spcAft>
              <a:buNone/>
            </a:pPr>
            <a:r>
              <a:rPr lang="en" sz="800">
                <a:solidFill>
                  <a:schemeClr val="accent1"/>
                </a:solidFill>
                <a:latin typeface="Noto Sans"/>
                <a:ea typeface="Noto Sans"/>
                <a:cs typeface="Noto Sans"/>
                <a:sym typeface="Noto Sans"/>
              </a:rPr>
              <a:t>Organized datasets</a:t>
            </a:r>
            <a:endParaRPr sz="800">
              <a:solidFill>
                <a:schemeClr val="accent1"/>
              </a:solidFill>
              <a:latin typeface="Noto Sans"/>
              <a:ea typeface="Noto Sans"/>
              <a:cs typeface="Noto Sans"/>
              <a:sym typeface="Noto Sans"/>
            </a:endParaRPr>
          </a:p>
        </p:txBody>
      </p:sp>
      <p:sp>
        <p:nvSpPr>
          <p:cNvPr id="355" name="Google Shape;355;p60" descr="deliverable_2"/>
          <p:cNvSpPr txBox="1"/>
          <p:nvPr/>
        </p:nvSpPr>
        <p:spPr>
          <a:xfrm>
            <a:off x="4593398" y="33098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accent1"/>
                </a:solidFill>
                <a:latin typeface="Noto Sans"/>
                <a:ea typeface="Noto Sans"/>
                <a:cs typeface="Noto Sans"/>
                <a:sym typeface="Noto Sans"/>
              </a:rPr>
              <a:t>Numerical representations</a:t>
            </a:r>
            <a:endParaRPr sz="800">
              <a:solidFill>
                <a:schemeClr val="accent1"/>
              </a:solidFill>
              <a:latin typeface="Noto Sans"/>
              <a:ea typeface="Noto Sans"/>
              <a:cs typeface="Noto Sans"/>
              <a:sym typeface="Noto Sans"/>
            </a:endParaRPr>
          </a:p>
          <a:p>
            <a:pPr marL="0" lvl="0" indent="0" algn="l" rtl="0">
              <a:spcBef>
                <a:spcPts val="0"/>
              </a:spcBef>
              <a:spcAft>
                <a:spcPts val="0"/>
              </a:spcAft>
              <a:buNone/>
            </a:pPr>
            <a:r>
              <a:rPr lang="en" sz="800">
                <a:solidFill>
                  <a:schemeClr val="accent1"/>
                </a:solidFill>
                <a:latin typeface="Noto Sans"/>
                <a:ea typeface="Noto Sans"/>
                <a:cs typeface="Noto Sans"/>
                <a:sym typeface="Noto Sans"/>
              </a:rPr>
              <a:t>Ready-to-query vectors</a:t>
            </a:r>
            <a:endParaRPr sz="800">
              <a:solidFill>
                <a:schemeClr val="accent1"/>
              </a:solidFill>
              <a:latin typeface="Noto Sans"/>
              <a:ea typeface="Noto Sans"/>
              <a:cs typeface="Noto Sans"/>
              <a:sym typeface="Noto Sans"/>
            </a:endParaRPr>
          </a:p>
        </p:txBody>
      </p:sp>
      <p:sp>
        <p:nvSpPr>
          <p:cNvPr id="356" name="Google Shape;356;p60" descr="deliverable_3"/>
          <p:cNvSpPr txBox="1"/>
          <p:nvPr/>
        </p:nvSpPr>
        <p:spPr>
          <a:xfrm>
            <a:off x="6717320" y="3309800"/>
            <a:ext cx="1968600" cy="11328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800">
                <a:solidFill>
                  <a:schemeClr val="accent1"/>
                </a:solidFill>
                <a:latin typeface="Noto Sans"/>
                <a:ea typeface="Noto Sans"/>
                <a:cs typeface="Noto Sans"/>
                <a:sym typeface="Noto Sans"/>
              </a:rPr>
              <a:t>Contextual output from LLM</a:t>
            </a:r>
            <a:endParaRPr sz="800">
              <a:solidFill>
                <a:schemeClr val="accent1"/>
              </a:solidFill>
              <a:latin typeface="Noto Sans"/>
              <a:ea typeface="Noto Sans"/>
              <a:cs typeface="Noto Sans"/>
              <a:sym typeface="Noto Sans"/>
            </a:endParaRPr>
          </a:p>
          <a:p>
            <a:pPr marL="0" lvl="0" indent="0" algn="l" rtl="0">
              <a:spcBef>
                <a:spcPts val="0"/>
              </a:spcBef>
              <a:spcAft>
                <a:spcPts val="0"/>
              </a:spcAft>
              <a:buNone/>
            </a:pPr>
            <a:r>
              <a:rPr lang="en" sz="800">
                <a:solidFill>
                  <a:schemeClr val="accent1"/>
                </a:solidFill>
                <a:latin typeface="Noto Sans"/>
                <a:ea typeface="Noto Sans"/>
                <a:cs typeface="Noto Sans"/>
                <a:sym typeface="Noto Sans"/>
              </a:rPr>
              <a:t>Detailed responses to queries</a:t>
            </a:r>
            <a:endParaRPr sz="800">
              <a:solidFill>
                <a:schemeClr val="accent1"/>
              </a:solidFill>
              <a:latin typeface="Noto Sans"/>
              <a:ea typeface="Noto Sans"/>
              <a:cs typeface="Noto Sans"/>
              <a:sym typeface="Noto Sans"/>
            </a:endParaRPr>
          </a:p>
        </p:txBody>
      </p:sp>
      <p:sp>
        <p:nvSpPr>
          <p:cNvPr id="357" name="Google Shape;357;p60" descr="title"/>
          <p:cNvSpPr txBox="1">
            <a:spLocks noGrp="1"/>
          </p:cNvSpPr>
          <p:nvPr>
            <p:ph type="title"/>
          </p:nvPr>
        </p:nvSpPr>
        <p:spPr>
          <a:xfrm>
            <a:off x="1771884" y="735902"/>
            <a:ext cx="8334300" cy="572700"/>
          </a:xfrm>
          <a:prstGeom prst="rect">
            <a:avLst/>
          </a:prstGeom>
        </p:spPr>
        <p:txBody>
          <a:bodyPr spcFirstLastPara="1" wrap="square" lIns="0" tIns="91425" rIns="0" bIns="91425" anchor="ctr" anchorCtr="0">
            <a:noAutofit/>
          </a:bodyPr>
          <a:lstStyle/>
          <a:p>
            <a:pPr marL="0" lvl="0" indent="0" algn="l" rtl="0">
              <a:spcBef>
                <a:spcPts val="0"/>
              </a:spcBef>
              <a:spcAft>
                <a:spcPts val="0"/>
              </a:spcAft>
              <a:buSzPts val="990"/>
              <a:buNone/>
            </a:pPr>
            <a:r>
              <a:rPr lang="en" b="1" dirty="0">
                <a:latin typeface="Bodoni Moda"/>
                <a:ea typeface="Bodoni Moda"/>
                <a:cs typeface="Bodoni Moda"/>
                <a:sym typeface="Bodoni Moda"/>
              </a:rPr>
              <a:t>How AI Works for Legal Research</a:t>
            </a:r>
            <a:endParaRPr sz="2400" b="1" dirty="0">
              <a:solidFill>
                <a:schemeClr val="lt1"/>
              </a:solidFill>
              <a:latin typeface="Bodoni Moda"/>
              <a:ea typeface="Bodoni Moda"/>
              <a:cs typeface="Bodoni Moda"/>
              <a:sym typeface="Bodoni Moda"/>
            </a:endParaRPr>
          </a:p>
        </p:txBody>
      </p:sp>
      <p:sp>
        <p:nvSpPr>
          <p:cNvPr id="358" name="Google Shape;358;p60"/>
          <p:cNvSpPr/>
          <p:nvPr/>
        </p:nvSpPr>
        <p:spPr>
          <a:xfrm>
            <a:off x="2472425" y="1515150"/>
            <a:ext cx="81600" cy="8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Georgia"/>
              <a:ea typeface="Georgia"/>
              <a:cs typeface="Georgia"/>
              <a:sym typeface="Georgia"/>
            </a:endParaRPr>
          </a:p>
        </p:txBody>
      </p:sp>
      <p:sp>
        <p:nvSpPr>
          <p:cNvPr id="359" name="Google Shape;359;p60" descr="chapter"/>
          <p:cNvSpPr txBox="1"/>
          <p:nvPr/>
        </p:nvSpPr>
        <p:spPr>
          <a:xfrm>
            <a:off x="348600" y="280075"/>
            <a:ext cx="4230000" cy="241200"/>
          </a:xfrm>
          <a:prstGeom prst="rect">
            <a:avLst/>
          </a:prstGeom>
          <a:noFill/>
          <a:ln>
            <a:noFill/>
          </a:ln>
        </p:spPr>
        <p:txBody>
          <a:bodyPr spcFirstLastPara="1" wrap="square" lIns="0" tIns="91425" rIns="91425" bIns="91425" anchor="t" anchorCtr="0">
            <a:noAutofit/>
          </a:bodyPr>
          <a:lstStyle/>
          <a:p>
            <a:pPr marL="0" lvl="0" indent="0" algn="l" rtl="0">
              <a:spcBef>
                <a:spcPts val="0"/>
              </a:spcBef>
              <a:spcAft>
                <a:spcPts val="0"/>
              </a:spcAft>
              <a:buNone/>
            </a:pPr>
            <a:r>
              <a:rPr lang="en" sz="1000" b="1">
                <a:solidFill>
                  <a:schemeClr val="accent1"/>
                </a:solidFill>
                <a:latin typeface="Noto Sans"/>
                <a:ea typeface="Noto Sans"/>
                <a:cs typeface="Noto Sans"/>
                <a:sym typeface="Noto Sans"/>
              </a:rPr>
              <a:t>Process</a:t>
            </a:r>
            <a:endParaRPr sz="1000" b="1">
              <a:solidFill>
                <a:schemeClr val="accent1"/>
              </a:solidFill>
              <a:latin typeface="Noto Sans"/>
              <a:ea typeface="Noto Sans"/>
              <a:cs typeface="Noto Sans"/>
              <a:sym typeface="Noto Sans"/>
            </a:endParaRPr>
          </a:p>
        </p:txBody>
      </p:sp>
    </p:spTree>
    <p:extLst>
      <p:ext uri="{BB962C8B-B14F-4D97-AF65-F5344CB8AC3E}">
        <p14:creationId xmlns:p14="http://schemas.microsoft.com/office/powerpoint/2010/main" val="40491049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2981" y="1021833"/>
            <a:ext cx="8086477" cy="3539430"/>
          </a:xfrm>
          <a:prstGeom prst="rect">
            <a:avLst/>
          </a:prstGeom>
        </p:spPr>
        <p:txBody>
          <a:bodyPr wrap="square">
            <a:spAutoFit/>
          </a:bodyPr>
          <a:lstStyle/>
          <a:p>
            <a:pPr marL="285750" indent="-285750" fontAlgn="base">
              <a:buFont typeface="Arial" panose="020B0604020202020204" pitchFamily="34" charset="0"/>
              <a:buChar char="•"/>
            </a:pPr>
            <a:r>
              <a:rPr lang="en-US" sz="1600" dirty="0">
                <a:solidFill>
                  <a:srgbClr val="222222"/>
                </a:solidFill>
                <a:latin typeface="Verdana" panose="020B0604030504040204" pitchFamily="34" charset="0"/>
              </a:rPr>
              <a:t>Analyze extensive legal databases to extract relevant case laws, statutes, and precedents.</a:t>
            </a:r>
          </a:p>
          <a:p>
            <a:pPr marL="285750" indent="-285750" fontAlgn="base">
              <a:buFont typeface="Arial" panose="020B0604020202020204" pitchFamily="34" charset="0"/>
              <a:buChar char="•"/>
            </a:pPr>
            <a:r>
              <a:rPr lang="en-US" sz="1600" dirty="0">
                <a:solidFill>
                  <a:srgbClr val="222222"/>
                </a:solidFill>
                <a:latin typeface="Verdana" panose="020B0604030504040204" pitchFamily="34" charset="0"/>
              </a:rPr>
              <a:t>Provide real-time, contextual insights into legal queries, simplifying the research process.</a:t>
            </a:r>
          </a:p>
          <a:p>
            <a:pPr marL="285750" indent="-285750" fontAlgn="base">
              <a:buFont typeface="Arial" panose="020B0604020202020204" pitchFamily="34" charset="0"/>
              <a:buChar char="•"/>
            </a:pPr>
            <a:r>
              <a:rPr lang="en-US" sz="1600" dirty="0">
                <a:solidFill>
                  <a:srgbClr val="222222"/>
                </a:solidFill>
                <a:latin typeface="Verdana" panose="020B0604030504040204" pitchFamily="34" charset="0"/>
              </a:rPr>
              <a:t>Automate updating legal databases to ensure access to the most current information</a:t>
            </a:r>
            <a:r>
              <a:rPr lang="en-US" sz="1600" dirty="0" smtClean="0">
                <a:solidFill>
                  <a:srgbClr val="222222"/>
                </a:solidFill>
                <a:latin typeface="Verdana" panose="020B0604030504040204" pitchFamily="34" charset="0"/>
              </a:rPr>
              <a:t>.</a:t>
            </a:r>
          </a:p>
          <a:p>
            <a:pPr marL="285750" indent="-285750" fontAlgn="base">
              <a:buFont typeface="Arial" panose="020B0604020202020204" pitchFamily="34" charset="0"/>
              <a:buChar char="•"/>
            </a:pPr>
            <a:r>
              <a:rPr lang="en-US" sz="1600" dirty="0">
                <a:solidFill>
                  <a:srgbClr val="222222"/>
                </a:solidFill>
                <a:latin typeface="Verdana" panose="020B0604030504040204" pitchFamily="34" charset="0"/>
              </a:rPr>
              <a:t>Implement advanced search filters that help narrow search results to the most relevant documents.</a:t>
            </a:r>
          </a:p>
          <a:p>
            <a:pPr marL="285750" indent="-285750" fontAlgn="base">
              <a:buFont typeface="Arial" panose="020B0604020202020204" pitchFamily="34" charset="0"/>
              <a:buChar char="•"/>
            </a:pPr>
            <a:r>
              <a:rPr lang="en-US" sz="1600" dirty="0">
                <a:solidFill>
                  <a:srgbClr val="222222"/>
                </a:solidFill>
                <a:latin typeface="Verdana" panose="020B0604030504040204" pitchFamily="34" charset="0"/>
              </a:rPr>
              <a:t>Automatically link relevant cases and statutes based on the context of the research query.</a:t>
            </a:r>
          </a:p>
          <a:p>
            <a:pPr marL="285750" indent="-285750" fontAlgn="base">
              <a:buFont typeface="Arial" panose="020B0604020202020204" pitchFamily="34" charset="0"/>
              <a:buChar char="•"/>
            </a:pPr>
            <a:r>
              <a:rPr lang="en-US" sz="1600" dirty="0">
                <a:solidFill>
                  <a:srgbClr val="222222"/>
                </a:solidFill>
                <a:latin typeface="Verdana" panose="020B0604030504040204" pitchFamily="34" charset="0"/>
              </a:rPr>
              <a:t>Summarize long legal documents into concise, digestible formats for quick review.</a:t>
            </a:r>
          </a:p>
          <a:p>
            <a:pPr marL="285750" indent="-285750" algn="just">
              <a:buFont typeface="Arial" panose="020B0604020202020204" pitchFamily="34" charset="0"/>
              <a:buChar char="•"/>
            </a:pPr>
            <a:r>
              <a:rPr lang="en-US" sz="1600" dirty="0" smtClean="0">
                <a:solidFill>
                  <a:srgbClr val="222222"/>
                </a:solidFill>
                <a:latin typeface="Verdana" panose="020B0604030504040204" pitchFamily="34" charset="0"/>
              </a:rPr>
              <a:t> </a:t>
            </a:r>
            <a:r>
              <a:rPr lang="en-US" sz="1600" dirty="0">
                <a:solidFill>
                  <a:srgbClr val="222222"/>
                </a:solidFill>
                <a:latin typeface="Verdana" panose="020B0604030504040204" pitchFamily="34" charset="0"/>
              </a:rPr>
              <a:t>AI tools such as research databases, </a:t>
            </a:r>
            <a:r>
              <a:rPr lang="en-US" sz="1600" dirty="0" err="1">
                <a:solidFill>
                  <a:srgbClr val="222222"/>
                </a:solidFill>
                <a:latin typeface="Verdana" panose="020B0604030504040204" pitchFamily="34" charset="0"/>
              </a:rPr>
              <a:t>chatbots</a:t>
            </a:r>
            <a:r>
              <a:rPr lang="en-US" sz="1600" dirty="0">
                <a:solidFill>
                  <a:srgbClr val="222222"/>
                </a:solidFill>
                <a:latin typeface="Verdana" panose="020B0604030504040204" pitchFamily="34" charset="0"/>
              </a:rPr>
              <a:t>, and document review software can very well resolve our queries. </a:t>
            </a:r>
            <a:endParaRPr lang="es-CO" sz="1600" dirty="0">
              <a:solidFill>
                <a:srgbClr val="222222"/>
              </a:solidFill>
              <a:latin typeface="Verdana" panose="020B0604030504040204" pitchFamily="34" charset="0"/>
            </a:endParaRPr>
          </a:p>
        </p:txBody>
      </p:sp>
      <p:sp>
        <p:nvSpPr>
          <p:cNvPr id="3" name="Rectangle 2"/>
          <p:cNvSpPr/>
          <p:nvPr/>
        </p:nvSpPr>
        <p:spPr>
          <a:xfrm>
            <a:off x="2391748" y="191497"/>
            <a:ext cx="4514377" cy="769441"/>
          </a:xfrm>
          <a:prstGeom prst="rect">
            <a:avLst/>
          </a:prstGeom>
        </p:spPr>
        <p:txBody>
          <a:bodyPr wrap="none">
            <a:spAutoFit/>
          </a:bodyPr>
          <a:lstStyle/>
          <a:p>
            <a:r>
              <a:rPr lang="en-US" sz="4400" dirty="0">
                <a:solidFill>
                  <a:srgbClr val="222222"/>
                </a:solidFill>
                <a:latin typeface="Verdana" panose="020B0604030504040204" pitchFamily="34" charset="0"/>
              </a:rPr>
              <a:t>Legal research </a:t>
            </a:r>
            <a:endParaRPr lang="es-CO" sz="4400" dirty="0"/>
          </a:p>
        </p:txBody>
      </p:sp>
    </p:spTree>
    <p:extLst>
      <p:ext uri="{BB962C8B-B14F-4D97-AF65-F5344CB8AC3E}">
        <p14:creationId xmlns:p14="http://schemas.microsoft.com/office/powerpoint/2010/main" val="15561926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25718" y="633900"/>
            <a:ext cx="6702949" cy="755700"/>
          </a:xfrm>
        </p:spPr>
        <p:txBody>
          <a:bodyPr>
            <a:normAutofit/>
          </a:bodyPr>
          <a:lstStyle/>
          <a:p>
            <a:r>
              <a:rPr lang="es-CO" dirty="0" err="1"/>
              <a:t>Generate</a:t>
            </a:r>
            <a:r>
              <a:rPr lang="es-CO" dirty="0"/>
              <a:t> </a:t>
            </a:r>
            <a:r>
              <a:rPr lang="es-CO" dirty="0" err="1"/>
              <a:t>automatic</a:t>
            </a:r>
            <a:r>
              <a:rPr lang="es-CO" dirty="0"/>
              <a:t> </a:t>
            </a:r>
            <a:r>
              <a:rPr lang="es-CO" dirty="0" err="1"/>
              <a:t>pleadings</a:t>
            </a:r>
            <a:r>
              <a:rPr lang="es-CO" dirty="0"/>
              <a:t/>
            </a:r>
            <a:br>
              <a:rPr lang="es-CO" dirty="0"/>
            </a:br>
            <a:endParaRPr lang="es-CO" dirty="0"/>
          </a:p>
        </p:txBody>
      </p:sp>
      <p:sp>
        <p:nvSpPr>
          <p:cNvPr id="4" name="Text Placeholder 3"/>
          <p:cNvSpPr>
            <a:spLocks noGrp="1"/>
          </p:cNvSpPr>
          <p:nvPr>
            <p:ph type="body" idx="1"/>
          </p:nvPr>
        </p:nvSpPr>
        <p:spPr>
          <a:xfrm>
            <a:off x="457200" y="1389600"/>
            <a:ext cx="8686800" cy="3179400"/>
          </a:xfrm>
        </p:spPr>
        <p:txBody>
          <a:bodyPr>
            <a:noAutofit/>
          </a:bodyPr>
          <a:lstStyle/>
          <a:p>
            <a:pPr algn="just"/>
            <a:r>
              <a:rPr lang="en-US" sz="2000" dirty="0"/>
              <a:t>AI can also help lawyers in creating automatic pleadings. </a:t>
            </a:r>
            <a:endParaRPr lang="en-US" sz="2000" dirty="0" smtClean="0"/>
          </a:p>
          <a:p>
            <a:pPr algn="just"/>
            <a:r>
              <a:rPr lang="en-US" sz="2000" dirty="0" smtClean="0"/>
              <a:t>It </a:t>
            </a:r>
            <a:r>
              <a:rPr lang="en-US" sz="2000" dirty="0"/>
              <a:t>can be used in producing discovery responses, responsive pleadings, and other documents. </a:t>
            </a:r>
            <a:endParaRPr lang="en-US" sz="2000" dirty="0" smtClean="0"/>
          </a:p>
          <a:p>
            <a:pPr algn="just"/>
            <a:r>
              <a:rPr lang="en-US" sz="2000" dirty="0" smtClean="0"/>
              <a:t>The </a:t>
            </a:r>
            <a:r>
              <a:rPr lang="en-US" sz="2000" dirty="0"/>
              <a:t>only thing the lawyers have to do is to upload the complaint or the discovery request along with the jurisdictional requirements</a:t>
            </a:r>
            <a:r>
              <a:rPr lang="en-US" sz="2000" dirty="0" smtClean="0"/>
              <a:t>.</a:t>
            </a:r>
          </a:p>
          <a:p>
            <a:pPr algn="just"/>
            <a:r>
              <a:rPr lang="en-US" sz="2000" dirty="0"/>
              <a:t> </a:t>
            </a:r>
            <a:r>
              <a:rPr lang="en-US" sz="2000" dirty="0">
                <a:hlinkClick r:id="rId2"/>
              </a:rPr>
              <a:t>Legal </a:t>
            </a:r>
            <a:r>
              <a:rPr lang="en-US" sz="2000" dirty="0" err="1">
                <a:hlinkClick r:id="rId2"/>
              </a:rPr>
              <a:t>Mation</a:t>
            </a:r>
            <a:r>
              <a:rPr lang="en-US" sz="2000" dirty="0"/>
              <a:t> is one such company that has already made such a system. It uses different AI technologies to produce several types of automated legal documents using the lawyer’s own style of formatting and response strategy. </a:t>
            </a:r>
            <a:endParaRPr lang="es-CO" sz="2000" dirty="0"/>
          </a:p>
        </p:txBody>
      </p:sp>
    </p:spTree>
    <p:extLst>
      <p:ext uri="{BB962C8B-B14F-4D97-AF65-F5344CB8AC3E}">
        <p14:creationId xmlns:p14="http://schemas.microsoft.com/office/powerpoint/2010/main" val="2820749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1100" y="565536"/>
            <a:ext cx="7782900" cy="572700"/>
          </a:xfrm>
        </p:spPr>
        <p:txBody>
          <a:bodyPr>
            <a:normAutofit fontScale="90000"/>
          </a:bodyPr>
          <a:lstStyle/>
          <a:p>
            <a:r>
              <a:rPr lang="en-US" b="1" dirty="0"/>
              <a:t>Document drafting and review:</a:t>
            </a:r>
            <a:r>
              <a:rPr lang="en-US" dirty="0"/>
              <a:t/>
            </a:r>
            <a:br>
              <a:rPr lang="en-US" dirty="0"/>
            </a:br>
            <a:endParaRPr lang="es-CO" dirty="0"/>
          </a:p>
        </p:txBody>
      </p:sp>
      <p:sp>
        <p:nvSpPr>
          <p:cNvPr id="3" name="Text Placeholder 2"/>
          <p:cNvSpPr>
            <a:spLocks noGrp="1"/>
          </p:cNvSpPr>
          <p:nvPr>
            <p:ph type="body" idx="1"/>
          </p:nvPr>
        </p:nvSpPr>
        <p:spPr>
          <a:xfrm>
            <a:off x="170953" y="1257506"/>
            <a:ext cx="8432358" cy="3653400"/>
          </a:xfrm>
        </p:spPr>
        <p:txBody>
          <a:bodyPr>
            <a:normAutofit/>
          </a:bodyPr>
          <a:lstStyle/>
          <a:p>
            <a:pPr fontAlgn="base"/>
            <a:r>
              <a:rPr lang="en-US" sz="2000" dirty="0" smtClean="0"/>
              <a:t>Automate </a:t>
            </a:r>
            <a:r>
              <a:rPr lang="en-US" sz="2000" dirty="0"/>
              <a:t>drafting of legal documents such as briefs, contracts, and pleadings with AI-assisted templates.</a:t>
            </a:r>
          </a:p>
          <a:p>
            <a:pPr fontAlgn="base"/>
            <a:r>
              <a:rPr lang="en-US" sz="2000" dirty="0"/>
              <a:t>Conduct thorough reviews of legal documents to identify inconsistencies or potential legal issues.</a:t>
            </a:r>
          </a:p>
          <a:p>
            <a:pPr fontAlgn="base"/>
            <a:r>
              <a:rPr lang="en-US" sz="2000" dirty="0"/>
              <a:t>Enhance document accuracy and compliance with current laws and regulations.</a:t>
            </a:r>
          </a:p>
          <a:p>
            <a:endParaRPr lang="es-CO" sz="2000" dirty="0"/>
          </a:p>
        </p:txBody>
      </p:sp>
    </p:spTree>
    <p:extLst>
      <p:ext uri="{BB962C8B-B14F-4D97-AF65-F5344CB8AC3E}">
        <p14:creationId xmlns:p14="http://schemas.microsoft.com/office/powerpoint/2010/main" val="1179489325"/>
      </p:ext>
    </p:extLst>
  </p:cSld>
  <p:clrMapOvr>
    <a:masterClrMapping/>
  </p:clrMapOvr>
  <p:timing>
    <p:tnLst>
      <p:par>
        <p:cTn id="1" dur="indefinite" restart="never" nodeType="tmRoot"/>
      </p:par>
    </p:tnLst>
  </p:timing>
</p:sld>
</file>

<file path=ppt/theme/theme1.xml><?xml version="1.0" encoding="utf-8"?>
<a:theme xmlns:a="http://schemas.openxmlformats.org/drawingml/2006/main" name="Editorial">
  <a:themeElements>
    <a:clrScheme name="Custom">
      <a:dk1>
        <a:srgbClr val="FFFFFF"/>
      </a:dk1>
      <a:lt1>
        <a:srgbClr val="0E0E0E"/>
      </a:lt1>
      <a:dk2>
        <a:srgbClr val="434343"/>
      </a:dk2>
      <a:lt2>
        <a:srgbClr val="E6E6E6"/>
      </a:lt2>
      <a:accent1>
        <a:srgbClr val="D60202"/>
      </a:accent1>
      <a:accent2>
        <a:srgbClr val="C4E0AD"/>
      </a:accent2>
      <a:accent3>
        <a:srgbClr val="F8F186"/>
      </a:accent3>
      <a:accent4>
        <a:srgbClr val="406E8E"/>
      </a:accent4>
      <a:accent5>
        <a:srgbClr val="7DA4B3"/>
      </a:accent5>
      <a:accent6>
        <a:srgbClr val="F4F5F6"/>
      </a:accent6>
      <a:hlink>
        <a:srgbClr val="453B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4619</Words>
  <Application>Microsoft Office PowerPoint</Application>
  <PresentationFormat>On-screen Show (16:9)</PresentationFormat>
  <Paragraphs>363</Paragraphs>
  <Slides>47</Slides>
  <Notes>30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47</vt:i4>
      </vt:variant>
    </vt:vector>
  </HeadingPairs>
  <TitlesOfParts>
    <vt:vector size="63" baseType="lpstr">
      <vt:lpstr>Calibri Light</vt:lpstr>
      <vt:lpstr>Noto Sans</vt:lpstr>
      <vt:lpstr>Verdana</vt:lpstr>
      <vt:lpstr>Wingdings</vt:lpstr>
      <vt:lpstr>Arial</vt:lpstr>
      <vt:lpstr>var(--arrow-typeface-secondary)</vt:lpstr>
      <vt:lpstr>Georgia</vt:lpstr>
      <vt:lpstr>Cambria</vt:lpstr>
      <vt:lpstr>Times New Roman</vt:lpstr>
      <vt:lpstr>Arial MT</vt:lpstr>
      <vt:lpstr>Inter</vt:lpstr>
      <vt:lpstr>Bodoni Moda</vt:lpstr>
      <vt:lpstr>Inter Medium</vt:lpstr>
      <vt:lpstr>Bodoni Moda ExtraBold</vt:lpstr>
      <vt:lpstr>Segoe UI</vt:lpstr>
      <vt:lpstr>Editorial</vt:lpstr>
      <vt:lpstr>Impact of  Artificial Intelligence on the Legal System</vt:lpstr>
      <vt:lpstr>PowerPoint Presentation</vt:lpstr>
      <vt:lpstr>Introduction</vt:lpstr>
      <vt:lpstr>Traditional Legal Research vs AI-Driven Legal Research</vt:lpstr>
      <vt:lpstr>PowerPoint Presentation</vt:lpstr>
      <vt:lpstr>How AI Works for Legal Research</vt:lpstr>
      <vt:lpstr>PowerPoint Presentation</vt:lpstr>
      <vt:lpstr>Generate automatic pleadings </vt:lpstr>
      <vt:lpstr>Document drafting and review: </vt:lpstr>
      <vt:lpstr>                                                                                                                    Settlement of cases based on predictive analysis </vt:lpstr>
      <vt:lpstr>Client interaction and reporting: </vt:lpstr>
      <vt:lpstr>How AI Can Bring Reforms to the Legal System</vt:lpstr>
      <vt:lpstr>How AI Will Reshape the Judicial System Globally</vt:lpstr>
      <vt:lpstr>Current AI Systems in the Legal Field</vt:lpstr>
      <vt:lpstr>Applications of AI for Legal Research Automation</vt:lpstr>
      <vt:lpstr>Benefits of AI for Legal Research</vt:lpstr>
      <vt:lpstr>When to Perform AI-Powered Automated Legal Research</vt:lpstr>
      <vt:lpstr>AI Tools for Legal Research</vt:lpstr>
      <vt:lpstr>Legal and Ethical Considerations in Using AI for Legal Research</vt:lpstr>
      <vt:lpstr>Application of generative AI</vt:lpstr>
      <vt:lpstr>AI: Boon or Bane to the Legal Sector?</vt:lpstr>
      <vt:lpstr>PowerPoint Presentation</vt:lpstr>
      <vt:lpstr>SUPACE</vt:lpstr>
      <vt:lpstr>SUVAS</vt:lpstr>
      <vt:lpstr>PowerPoint Presentation</vt:lpstr>
      <vt:lpstr>PowerPoint Presentation</vt:lpstr>
      <vt:lpstr>United Kingdom</vt:lpstr>
      <vt:lpstr>PowerPoint Presentation</vt:lpstr>
      <vt:lpstr>PowerPoint Presentation</vt:lpstr>
      <vt:lpstr>PowerPoint Presentation</vt:lpstr>
      <vt:lpstr>The five principles of the Ethical Charter on the Use of Artificial Intelligence in Judicial Systems and their environment</vt:lpstr>
      <vt:lpstr>1. AI is Not Magic</vt:lpstr>
      <vt:lpstr>2. Effective but Narrow AI Tools</vt:lpstr>
      <vt:lpstr>3. Rapid Gains and the Need for Engagement</vt:lpstr>
      <vt:lpstr>4. The Opacity of Deep Learning AI</vt:lpstr>
      <vt:lpstr>5. Information and Media Generation by AI</vt:lpstr>
      <vt:lpstr>6 &amp; 7. Appropriate vs. Inappropriate Use of AI</vt:lpstr>
      <vt:lpstr>8. The Role of Generative AI Tools</vt:lpstr>
      <vt:lpstr>Legal Text Analytics Tools</vt:lpstr>
      <vt:lpstr>Legal Text Analytics Tools</vt:lpstr>
      <vt:lpstr>Legal Question and Answer Tools</vt:lpstr>
      <vt:lpstr>Legal Prediction Tools</vt:lpstr>
      <vt:lpstr>Contract Review and Analysis Tools</vt:lpstr>
      <vt:lpstr>Drafting and Citation Tools</vt:lpstr>
      <vt:lpstr>Legal and Ethical Considerations</vt:lpstr>
      <vt:lpstr>Future of AI in Legal Practice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Artificial Intelligence on the Legal System</dc:title>
  <cp:lastModifiedBy>sarutigupta</cp:lastModifiedBy>
  <cp:revision>14</cp:revision>
  <dcterms:modified xsi:type="dcterms:W3CDTF">2024-07-23T06:00:16Z</dcterms:modified>
</cp:coreProperties>
</file>